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34"/>
  </p:notes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AE0E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A35826-37AA-4756-BD95-73CD709BCC76}" type="datetimeFigureOut">
              <a:rPr lang="it-IT" smtClean="0"/>
              <a:pPr/>
              <a:t>17/09/2019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53D5FA-AE0C-4F56-935F-4946033321FE}"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olo 28"/>
          <p:cNvSpPr>
            <a:spLocks noGrp="1"/>
          </p:cNvSpPr>
          <p:nvPr>
            <p:ph type="ctrTitle"/>
          </p:nvPr>
        </p:nvSpPr>
        <p:spPr>
          <a:xfrm>
            <a:off x="381000" y="4853411"/>
            <a:ext cx="84582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fld id="{46B35CD5-165A-424E-8B98-3593F7EEFEE0}" type="datetime1">
              <a:rPr lang="it-IT" smtClean="0"/>
              <a:pPr/>
              <a:t>17/09/2019</a:t>
            </a:fld>
            <a:endParaRPr lang="it-IT"/>
          </a:p>
        </p:txBody>
      </p:sp>
      <p:sp>
        <p:nvSpPr>
          <p:cNvPr id="2" name="Segnaposto piè di pagina 1"/>
          <p:cNvSpPr>
            <a:spLocks noGrp="1"/>
          </p:cNvSpPr>
          <p:nvPr>
            <p:ph type="ftr" sz="quarter" idx="11"/>
          </p:nvPr>
        </p:nvSpPr>
        <p:spPr/>
        <p:txBody>
          <a:bodyPr/>
          <a:lstStyle/>
          <a:p>
            <a:endParaRPr lang="it-IT"/>
          </a:p>
        </p:txBody>
      </p:sp>
      <p:sp>
        <p:nvSpPr>
          <p:cNvPr id="15" name="Segnaposto numero diapositiva 14"/>
          <p:cNvSpPr>
            <a:spLocks noGrp="1"/>
          </p:cNvSpPr>
          <p:nvPr>
            <p:ph type="sldNum" sz="quarter" idx="12"/>
          </p:nvPr>
        </p:nvSpPr>
        <p:spPr>
          <a:xfrm>
            <a:off x="8229600" y="6473952"/>
            <a:ext cx="758952" cy="246888"/>
          </a:xfrm>
        </p:spPr>
        <p:txBody>
          <a:bodyPr/>
          <a:lstStyle/>
          <a:p>
            <a:fld id="{AF449E2C-DD02-4434-9323-91FDEB38365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24083C6-D9F2-4F46-9204-6AF2B45FCB12}" type="datetime1">
              <a:rPr lang="it-IT" smtClean="0"/>
              <a:pPr/>
              <a:t>17/09/2019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449E2C-DD02-4434-9323-91FDEB38365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549276"/>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549276"/>
            <a:ext cx="6248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5F5D387-2BF8-477D-BD3D-E0DB516C1917}" type="datetime1">
              <a:rPr lang="it-IT" smtClean="0"/>
              <a:pPr/>
              <a:t>17/09/2019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449E2C-DD02-4434-9323-91FDEB38365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849050E6-64BB-4AC6-8627-8F806F5F851E}" type="datetime1">
              <a:rPr lang="it-IT" smtClean="0"/>
              <a:pPr/>
              <a:t>17/09/2019</a:t>
            </a:fld>
            <a:endParaRPr lang="it-IT"/>
          </a:p>
        </p:txBody>
      </p:sp>
      <p:sp>
        <p:nvSpPr>
          <p:cNvPr id="19" name="Segnaposto piè di pagina 18"/>
          <p:cNvSpPr>
            <a:spLocks noGrp="1"/>
          </p:cNvSpPr>
          <p:nvPr>
            <p:ph type="ftr" sz="quarter" idx="11"/>
          </p:nvPr>
        </p:nvSpPr>
        <p:spPr>
          <a:xfrm>
            <a:off x="3581400" y="76200"/>
            <a:ext cx="2895600" cy="288925"/>
          </a:xfrm>
        </p:spPr>
        <p:txBody>
          <a:bodyPr/>
          <a:lstStyle/>
          <a:p>
            <a:endParaRPr lang="it-IT"/>
          </a:p>
        </p:txBody>
      </p:sp>
      <p:sp>
        <p:nvSpPr>
          <p:cNvPr id="16" name="Segnaposto numero diapositiva 15"/>
          <p:cNvSpPr>
            <a:spLocks noGrp="1"/>
          </p:cNvSpPr>
          <p:nvPr>
            <p:ph type="sldNum" sz="quarter" idx="12"/>
          </p:nvPr>
        </p:nvSpPr>
        <p:spPr>
          <a:xfrm>
            <a:off x="8229600" y="6473952"/>
            <a:ext cx="758952" cy="246888"/>
          </a:xfrm>
        </p:spPr>
        <p:txBody>
          <a:bodyPr/>
          <a:lstStyle/>
          <a:p>
            <a:fld id="{AF449E2C-DD02-4434-9323-91FDEB38365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tes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fld id="{EF7D4CB4-1AEE-4D66-B12E-E3614D53F9B0}" type="datetime1">
              <a:rPr lang="it-IT" smtClean="0"/>
              <a:pPr/>
              <a:t>17/09/2019</a:t>
            </a:fld>
            <a:endParaRPr lang="it-IT"/>
          </a:p>
        </p:txBody>
      </p:sp>
      <p:sp>
        <p:nvSpPr>
          <p:cNvPr id="11" name="Segnaposto piè di pagina 10"/>
          <p:cNvSpPr>
            <a:spLocks noGrp="1"/>
          </p:cNvSpPr>
          <p:nvPr>
            <p:ph type="ftr" sz="quarter" idx="11"/>
          </p:nvPr>
        </p:nvSpPr>
        <p:spPr/>
        <p:txBody>
          <a:bodyPr/>
          <a:lstStyle/>
          <a:p>
            <a:endParaRPr lang="it-IT"/>
          </a:p>
        </p:txBody>
      </p:sp>
      <p:sp>
        <p:nvSpPr>
          <p:cNvPr id="16" name="Segnaposto numero diapositiva 15"/>
          <p:cNvSpPr>
            <a:spLocks noGrp="1"/>
          </p:cNvSpPr>
          <p:nvPr>
            <p:ph type="sldNum" sz="quarter" idx="12"/>
          </p:nvPr>
        </p:nvSpPr>
        <p:spPr/>
        <p:txBody>
          <a:bodyPr/>
          <a:lstStyle/>
          <a:p>
            <a:fld id="{AF449E2C-DD02-4434-9323-91FDEB38365B}" type="slidenum">
              <a:rPr lang="it-IT" smtClean="0"/>
              <a:pPr/>
              <a:t>‹N›</a:t>
            </a:fld>
            <a:endParaRPr lang="it-IT"/>
          </a:p>
        </p:txBody>
      </p:sp>
      <p:sp>
        <p:nvSpPr>
          <p:cNvPr id="8" name="Titolo 7"/>
          <p:cNvSpPr>
            <a:spLocks noGrp="1"/>
          </p:cNvSpPr>
          <p:nvPr>
            <p:ph type="title"/>
          </p:nvPr>
        </p:nvSpPr>
        <p:spPr>
          <a:xfrm>
            <a:off x="180475" y="2947085"/>
            <a:ext cx="8686800" cy="1184825"/>
          </a:xfrm>
        </p:spPr>
        <p:txBody>
          <a:bodyPr rtlCol="0" anchor="t"/>
          <a:lstStyle>
            <a:lvl1pPr algn="r">
              <a:defRPr/>
            </a:lvl1pPr>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fld id="{EB2DE325-1D7F-402C-9CC0-07213F8E855E}" type="datetime1">
              <a:rPr lang="it-IT" smtClean="0"/>
              <a:pPr/>
              <a:t>17/09/2019</a:t>
            </a:fld>
            <a:endParaRPr lang="it-IT"/>
          </a:p>
        </p:txBody>
      </p:sp>
      <p:sp>
        <p:nvSpPr>
          <p:cNvPr id="10" name="Segnaposto piè di pagina 9"/>
          <p:cNvSpPr>
            <a:spLocks noGrp="1"/>
          </p:cNvSpPr>
          <p:nvPr>
            <p:ph type="ftr" sz="quarter" idx="11"/>
          </p:nvPr>
        </p:nvSpPr>
        <p:spPr/>
        <p:txBody>
          <a:bodyPr/>
          <a:lstStyle/>
          <a:p>
            <a:endParaRPr lang="it-IT"/>
          </a:p>
        </p:txBody>
      </p:sp>
      <p:sp>
        <p:nvSpPr>
          <p:cNvPr id="31" name="Segnaposto numero diapositiva 30"/>
          <p:cNvSpPr>
            <a:spLocks noGrp="1"/>
          </p:cNvSpPr>
          <p:nvPr>
            <p:ph type="sldNum" sz="quarter" idx="12"/>
          </p:nvPr>
        </p:nvSpPr>
        <p:spPr/>
        <p:txBody>
          <a:bodyPr/>
          <a:lstStyle/>
          <a:p>
            <a:fld id="{AF449E2C-DD02-4434-9323-91FDEB38365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304800" y="5410200"/>
            <a:ext cx="86106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fld id="{FAC0164E-636E-4111-8AED-CC6F99A14D47}" type="datetime1">
              <a:rPr lang="it-IT" smtClean="0"/>
              <a:pPr/>
              <a:t>17/09/2019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229600" y="6477000"/>
            <a:ext cx="762000" cy="246888"/>
          </a:xfrm>
        </p:spPr>
        <p:txBody>
          <a:bodyPr/>
          <a:lstStyle/>
          <a:p>
            <a:fld id="{AF449E2C-DD02-4434-9323-91FDEB38365B}" type="slidenum">
              <a:rPr lang="it-IT" smtClean="0"/>
              <a:pPr/>
              <a:t>‹N›</a:t>
            </a:fld>
            <a:endParaRPr lang="it-IT"/>
          </a:p>
        </p:txBody>
      </p:sp>
      <p:sp>
        <p:nvSpPr>
          <p:cNvPr id="11" name="Connettore 1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88169FAD-E08F-452C-8D46-68BAFD672877}" type="datetime1">
              <a:rPr lang="it-IT" smtClean="0"/>
              <a:pPr/>
              <a:t>17/09/2019</a:t>
            </a:fld>
            <a:endParaRPr lang="it-IT"/>
          </a:p>
        </p:txBody>
      </p:sp>
      <p:sp>
        <p:nvSpPr>
          <p:cNvPr id="21" name="Segnaposto piè di pagina 20"/>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449E2C-DD02-4434-9323-91FDEB38365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A4453773-B18C-4CC9-8E3B-4F952F73BE6F}" type="datetime1">
              <a:rPr lang="it-IT" smtClean="0"/>
              <a:pPr/>
              <a:t>17/09/2019</a:t>
            </a:fld>
            <a:endParaRPr lang="it-IT"/>
          </a:p>
        </p:txBody>
      </p:sp>
      <p:sp>
        <p:nvSpPr>
          <p:cNvPr id="24" name="Segnaposto piè di pagina 23"/>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449E2C-DD02-4434-9323-91FDEB38365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olo 11"/>
          <p:cNvSpPr>
            <a:spLocks noGrp="1"/>
          </p:cNvSpPr>
          <p:nvPr>
            <p:ph type="title"/>
          </p:nvPr>
        </p:nvSpPr>
        <p:spPr>
          <a:xfrm>
            <a:off x="457200" y="5486400"/>
            <a:ext cx="84582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45A98BEB-BF9D-47C9-A097-3CEE7CD48B4E}" type="datetime1">
              <a:rPr lang="it-IT" smtClean="0"/>
              <a:pPr/>
              <a:t>17/09/2019</a:t>
            </a:fld>
            <a:endParaRPr lang="it-IT"/>
          </a:p>
        </p:txBody>
      </p:sp>
      <p:sp>
        <p:nvSpPr>
          <p:cNvPr id="29" name="Segnaposto piè di pagina 28"/>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449E2C-DD02-4434-9323-91FDEB38365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smtClean="0"/>
              <a:t>Fare clic sull'icona per inserire un'immagine</a:t>
            </a:r>
            <a:endParaRPr kumimoji="0" lang="en-US" dirty="0"/>
          </a:p>
        </p:txBody>
      </p:sp>
      <p:sp>
        <p:nvSpPr>
          <p:cNvPr id="7" name="Segnaposto data 6"/>
          <p:cNvSpPr>
            <a:spLocks noGrp="1"/>
          </p:cNvSpPr>
          <p:nvPr>
            <p:ph type="dt" sz="half" idx="10"/>
          </p:nvPr>
        </p:nvSpPr>
        <p:spPr/>
        <p:txBody>
          <a:bodyPr/>
          <a:lstStyle/>
          <a:p>
            <a:fld id="{AD466807-8E6B-496C-9F97-9A13C7C4E997}" type="datetime1">
              <a:rPr lang="it-IT" smtClean="0"/>
              <a:pPr/>
              <a:t>17/09/2019</a:t>
            </a:fld>
            <a:endParaRPr lang="it-IT"/>
          </a:p>
        </p:txBody>
      </p:sp>
      <p:sp>
        <p:nvSpPr>
          <p:cNvPr id="5" name="Segnaposto piè di pagina 4"/>
          <p:cNvSpPr>
            <a:spLocks noGrp="1"/>
          </p:cNvSpPr>
          <p:nvPr>
            <p:ph type="ftr" sz="quarter" idx="11"/>
          </p:nvPr>
        </p:nvSpPr>
        <p:spPr/>
        <p:txBody>
          <a:bodyPr/>
          <a:lstStyle/>
          <a:p>
            <a:endParaRPr lang="it-IT"/>
          </a:p>
        </p:txBody>
      </p:sp>
      <p:sp>
        <p:nvSpPr>
          <p:cNvPr id="31" name="Segnaposto numero diapositiva 30"/>
          <p:cNvSpPr>
            <a:spLocks noGrp="1"/>
          </p:cNvSpPr>
          <p:nvPr>
            <p:ph type="sldNum" sz="quarter" idx="12"/>
          </p:nvPr>
        </p:nvSpPr>
        <p:spPr/>
        <p:txBody>
          <a:bodyPr/>
          <a:lstStyle/>
          <a:p>
            <a:fld id="{AF449E2C-DD02-4434-9323-91FDEB38365B}" type="slidenum">
              <a:rPr lang="it-IT" smtClean="0"/>
              <a:pPr/>
              <a:t>‹N›</a:t>
            </a:fld>
            <a:endParaRPr lang="it-IT"/>
          </a:p>
        </p:txBody>
      </p:sp>
      <p:sp>
        <p:nvSpPr>
          <p:cNvPr id="17" name="Titolo 16"/>
          <p:cNvSpPr>
            <a:spLocks noGrp="1"/>
          </p:cNvSpPr>
          <p:nvPr>
            <p:ph type="title"/>
          </p:nvPr>
        </p:nvSpPr>
        <p:spPr>
          <a:xfrm>
            <a:off x="381000" y="4993760"/>
            <a:ext cx="58674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gnaposto tes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79BA237-367D-4DB9-A5C2-B0B315EAE554}" type="datetime1">
              <a:rPr lang="it-IT" smtClean="0"/>
              <a:pPr/>
              <a:t>17/09/2019</a:t>
            </a:fld>
            <a:endParaRPr lang="it-IT"/>
          </a:p>
        </p:txBody>
      </p:sp>
      <p:sp>
        <p:nvSpPr>
          <p:cNvPr id="28" name="Segnaposto piè di pagin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it-IT"/>
          </a:p>
        </p:txBody>
      </p:sp>
      <p:sp>
        <p:nvSpPr>
          <p:cNvPr id="5" name="Segnaposto numero diapositiv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F449E2C-DD02-4434-9323-91FDEB38365B}" type="slidenum">
              <a:rPr lang="it-IT" smtClean="0"/>
              <a:pPr/>
              <a:t>‹N›</a:t>
            </a:fld>
            <a:endParaRPr lang="it-IT"/>
          </a:p>
        </p:txBody>
      </p:sp>
      <p:sp>
        <p:nvSpPr>
          <p:cNvPr id="10" name="Segnaposto titolo 9"/>
          <p:cNvSpPr>
            <a:spLocks noGrp="1"/>
          </p:cNvSpPr>
          <p:nvPr>
            <p:ph type="title"/>
          </p:nvPr>
        </p:nvSpPr>
        <p:spPr>
          <a:xfrm>
            <a:off x="304800" y="457200"/>
            <a:ext cx="86868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ttore 1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19.jpeg"/><Relationship Id="rId4" Type="http://schemas.openxmlformats.org/officeDocument/2006/relationships/image" Target="../media/image18.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21.jpeg"/><Relationship Id="rId4" Type="http://schemas.openxmlformats.org/officeDocument/2006/relationships/image" Target="../media/image20.jpeg"/></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22.jpeg"/></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24.jpeg"/><Relationship Id="rId4" Type="http://schemas.openxmlformats.org/officeDocument/2006/relationships/image" Target="../media/image23.jpeg"/></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25.jpeg"/></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26.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27.jpeg"/></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28.jpeg"/></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29.jpeg"/></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30.jpeg"/></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31.jpeg"/></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32.jpeg"/></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33.jpeg"/></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28.jpeg"/><Relationship Id="rId4" Type="http://schemas.openxmlformats.org/officeDocument/2006/relationships/image" Target="../media/image3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30.jpeg"/><Relationship Id="rId4" Type="http://schemas.openxmlformats.org/officeDocument/2006/relationships/image" Target="../media/image35.jpeg"/></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5536" y="4797152"/>
            <a:ext cx="8458200" cy="1008112"/>
          </a:xfrm>
        </p:spPr>
        <p:txBody>
          <a:bodyPr/>
          <a:lstStyle/>
          <a:p>
            <a:pPr algn="ctr"/>
            <a:r>
              <a:rPr lang="it-IT" dirty="0" smtClean="0">
                <a:solidFill>
                  <a:srgbClr val="0070C0"/>
                </a:solidFill>
              </a:rPr>
              <a:t> Sinodo dei giovani </a:t>
            </a:r>
            <a:br>
              <a:rPr lang="it-IT" dirty="0" smtClean="0">
                <a:solidFill>
                  <a:srgbClr val="0070C0"/>
                </a:solidFill>
              </a:rPr>
            </a:br>
            <a:r>
              <a:rPr lang="it-IT" sz="2000" dirty="0" smtClean="0"/>
              <a:t>(</a:t>
            </a:r>
            <a:r>
              <a:rPr lang="it-IT" sz="2000" dirty="0" err="1" smtClean="0"/>
              <a:t>roma</a:t>
            </a:r>
            <a:r>
              <a:rPr lang="it-IT" sz="2000" dirty="0" smtClean="0"/>
              <a:t> - ottobre 2018)</a:t>
            </a:r>
            <a:endParaRPr lang="it-IT" sz="2800" dirty="0"/>
          </a:p>
        </p:txBody>
      </p:sp>
      <p:sp>
        <p:nvSpPr>
          <p:cNvPr id="3" name="Sottotitolo 2"/>
          <p:cNvSpPr>
            <a:spLocks noGrp="1"/>
          </p:cNvSpPr>
          <p:nvPr>
            <p:ph type="subTitle" idx="1"/>
          </p:nvPr>
        </p:nvSpPr>
        <p:spPr>
          <a:xfrm>
            <a:off x="323528" y="260648"/>
            <a:ext cx="8458200" cy="1152128"/>
          </a:xfrm>
        </p:spPr>
        <p:txBody>
          <a:bodyPr>
            <a:noAutofit/>
          </a:bodyPr>
          <a:lstStyle/>
          <a:p>
            <a:pPr algn="ctr"/>
            <a:r>
              <a:rPr lang="it-IT" sz="6600" b="1" dirty="0" smtClean="0">
                <a:solidFill>
                  <a:srgbClr val="FF0000"/>
                </a:solidFill>
              </a:rPr>
              <a:t>"</a:t>
            </a:r>
            <a:r>
              <a:rPr lang="it-IT" sz="6600" b="1" dirty="0" err="1" smtClean="0">
                <a:solidFill>
                  <a:srgbClr val="FF0000"/>
                </a:solidFill>
              </a:rPr>
              <a:t>Christus</a:t>
            </a:r>
            <a:r>
              <a:rPr lang="it-IT" sz="6600" b="1" dirty="0" smtClean="0">
                <a:solidFill>
                  <a:srgbClr val="FF0000"/>
                </a:solidFill>
              </a:rPr>
              <a:t> </a:t>
            </a:r>
            <a:r>
              <a:rPr lang="it-IT" sz="6600" b="1" dirty="0" err="1" smtClean="0">
                <a:solidFill>
                  <a:srgbClr val="FF0000"/>
                </a:solidFill>
              </a:rPr>
              <a:t>vivit</a:t>
            </a:r>
            <a:r>
              <a:rPr lang="it-IT" sz="6600" b="1" dirty="0" smtClean="0">
                <a:solidFill>
                  <a:srgbClr val="FF0000"/>
                </a:solidFill>
              </a:rPr>
              <a:t>"</a:t>
            </a:r>
            <a:endParaRPr lang="it-IT" sz="6600" dirty="0">
              <a:solidFill>
                <a:srgbClr val="FF0000"/>
              </a:solidFill>
            </a:endParaRPr>
          </a:p>
        </p:txBody>
      </p:sp>
      <p:sp>
        <p:nvSpPr>
          <p:cNvPr id="4" name="CasellaDiTesto 3"/>
          <p:cNvSpPr txBox="1"/>
          <p:nvPr/>
        </p:nvSpPr>
        <p:spPr>
          <a:xfrm>
            <a:off x="251520" y="1484784"/>
            <a:ext cx="8568952" cy="707886"/>
          </a:xfrm>
          <a:prstGeom prst="rect">
            <a:avLst/>
          </a:prstGeom>
          <a:noFill/>
        </p:spPr>
        <p:txBody>
          <a:bodyPr wrap="square" rtlCol="0">
            <a:spAutoFit/>
          </a:bodyPr>
          <a:lstStyle/>
          <a:p>
            <a:pPr algn="ctr"/>
            <a:r>
              <a:rPr lang="it-IT" sz="2000" b="1" dirty="0" smtClean="0"/>
              <a:t>Sintesi dell’Esortazione Apostolica di Papa Francesco  </a:t>
            </a:r>
          </a:p>
          <a:p>
            <a:pPr algn="ctr"/>
            <a:r>
              <a:rPr lang="it-IT" sz="2000" b="1" dirty="0" smtClean="0"/>
              <a:t>(Santa Casa di Loreto - 25 marzo 2019)</a:t>
            </a:r>
            <a:endParaRPr lang="it-IT" sz="2000" b="1" dirty="0"/>
          </a:p>
        </p:txBody>
      </p:sp>
      <p:sp>
        <p:nvSpPr>
          <p:cNvPr id="5" name="CasellaDiTesto 4"/>
          <p:cNvSpPr txBox="1"/>
          <p:nvPr/>
        </p:nvSpPr>
        <p:spPr>
          <a:xfrm>
            <a:off x="395536" y="5949280"/>
            <a:ext cx="8424936" cy="646331"/>
          </a:xfrm>
          <a:prstGeom prst="rect">
            <a:avLst/>
          </a:prstGeom>
          <a:noFill/>
        </p:spPr>
        <p:txBody>
          <a:bodyPr wrap="square" rtlCol="0">
            <a:spAutoFit/>
          </a:bodyPr>
          <a:lstStyle/>
          <a:p>
            <a:pPr algn="ctr"/>
            <a:r>
              <a:rPr lang="it-IT" b="1" dirty="0" smtClean="0"/>
              <a:t>Presentazione </a:t>
            </a:r>
            <a:r>
              <a:rPr lang="it-IT" b="1" dirty="0" smtClean="0"/>
              <a:t>curata dal </a:t>
            </a:r>
            <a:r>
              <a:rPr lang="it-IT" b="1" dirty="0" smtClean="0"/>
              <a:t>Prof</a:t>
            </a:r>
            <a:r>
              <a:rPr lang="it-IT" b="1" dirty="0" smtClean="0"/>
              <a:t>. Francesco Cannizzaro  </a:t>
            </a:r>
            <a:endParaRPr lang="it-IT" b="1" dirty="0" smtClean="0"/>
          </a:p>
          <a:p>
            <a:pPr algn="ctr"/>
            <a:r>
              <a:rPr lang="it-IT" b="1" dirty="0" smtClean="0"/>
              <a:t>Specialista </a:t>
            </a:r>
            <a:r>
              <a:rPr lang="it-IT" b="1" dirty="0" smtClean="0"/>
              <a:t>in Pedagogia, Bioetica e Sessuologia</a:t>
            </a:r>
            <a:endParaRPr lang="it-IT" b="1" dirty="0"/>
          </a:p>
        </p:txBody>
      </p:sp>
      <p:pic>
        <p:nvPicPr>
          <p:cNvPr id="1026" name="Picture 2" descr="C:\Users\Master\Desktop\Foto sinodo giovani\sinodogiovani1.png"/>
          <p:cNvPicPr>
            <a:picLocks noChangeAspect="1" noChangeArrowheads="1"/>
          </p:cNvPicPr>
          <p:nvPr/>
        </p:nvPicPr>
        <p:blipFill>
          <a:blip r:embed="rId2" cstate="print"/>
          <a:srcRect/>
          <a:stretch>
            <a:fillRect/>
          </a:stretch>
        </p:blipFill>
        <p:spPr bwMode="auto">
          <a:xfrm>
            <a:off x="251520" y="2420888"/>
            <a:ext cx="6527077" cy="2376264"/>
          </a:xfrm>
          <a:prstGeom prst="rect">
            <a:avLst/>
          </a:prstGeom>
          <a:noFill/>
          <a:ln w="25400">
            <a:solidFill>
              <a:srgbClr val="FF0000"/>
            </a:solidFill>
          </a:ln>
        </p:spPr>
      </p:pic>
      <p:sp>
        <p:nvSpPr>
          <p:cNvPr id="7" name="Segnaposto data 6"/>
          <p:cNvSpPr>
            <a:spLocks noGrp="1"/>
          </p:cNvSpPr>
          <p:nvPr>
            <p:ph type="dt" sz="half" idx="10"/>
          </p:nvPr>
        </p:nvSpPr>
        <p:spPr/>
        <p:txBody>
          <a:bodyPr/>
          <a:lstStyle/>
          <a:p>
            <a:fld id="{D24D5DD2-11DE-4C74-8B88-FB468919AB04}" type="datetime1">
              <a:rPr lang="it-IT" smtClean="0"/>
              <a:pPr/>
              <a:t>17/09/2019</a:t>
            </a:fld>
            <a:endParaRPr lang="it-IT"/>
          </a:p>
        </p:txBody>
      </p:sp>
      <p:sp>
        <p:nvSpPr>
          <p:cNvPr id="8" name="Segnaposto numero diapositiva 7"/>
          <p:cNvSpPr>
            <a:spLocks noGrp="1"/>
          </p:cNvSpPr>
          <p:nvPr>
            <p:ph type="sldNum" sz="quarter" idx="12"/>
          </p:nvPr>
        </p:nvSpPr>
        <p:spPr/>
        <p:txBody>
          <a:bodyPr/>
          <a:lstStyle/>
          <a:p>
            <a:fld id="{AF449E2C-DD02-4434-9323-91FDEB38365B}" type="slidenum">
              <a:rPr lang="it-IT" smtClean="0"/>
              <a:pPr/>
              <a:t>1</a:t>
            </a:fld>
            <a:endParaRPr lang="it-IT"/>
          </a:p>
        </p:txBody>
      </p:sp>
      <p:pic>
        <p:nvPicPr>
          <p:cNvPr id="6" name="Picture 2" descr="C:\Users\Master\Desktop\Immagine3.jpg"/>
          <p:cNvPicPr>
            <a:picLocks noChangeAspect="1" noChangeArrowheads="1"/>
          </p:cNvPicPr>
          <p:nvPr/>
        </p:nvPicPr>
        <p:blipFill>
          <a:blip r:embed="rId3" cstate="print"/>
          <a:srcRect/>
          <a:stretch>
            <a:fillRect/>
          </a:stretch>
        </p:blipFill>
        <p:spPr bwMode="auto">
          <a:xfrm>
            <a:off x="6948264" y="2420888"/>
            <a:ext cx="2016224" cy="2400985"/>
          </a:xfrm>
          <a:prstGeom prst="rect">
            <a:avLst/>
          </a:prstGeom>
          <a:noFill/>
          <a:ln w="25400">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3. Voi siete l’adesso di Dio (3)</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4524315"/>
          </a:xfrm>
          <a:prstGeom prst="rect">
            <a:avLst/>
          </a:prstGeom>
          <a:solidFill>
            <a:srgbClr val="3AE0E4"/>
          </a:solidFill>
          <a:ln w="25400">
            <a:solidFill>
              <a:srgbClr val="FF0000"/>
            </a:solidFill>
          </a:ln>
        </p:spPr>
        <p:txBody>
          <a:bodyPr wrap="square" rtlCol="0">
            <a:spAutoFit/>
          </a:bodyPr>
          <a:lstStyle/>
          <a:p>
            <a:r>
              <a:rPr lang="it-IT" b="1" i="1" dirty="0" smtClean="0"/>
              <a:t>In </a:t>
            </a:r>
            <a:r>
              <a:rPr lang="it-IT" b="1" i="1" dirty="0"/>
              <a:t>molti Paesi poveri, l’aiuto economico di alcuni Paesi più ricchi o di alcuni organismi internazionali è solitamente vincolato all’accettazione di proposte occidentali in materia di sessualità, matrimonio, vita o giustizia sociale. Questa colonizzazione ideologica danneggia in modo particolare i giovani</a:t>
            </a:r>
            <a:r>
              <a:rPr lang="it-IT" dirty="0" smtClean="0"/>
              <a:t>». </a:t>
            </a:r>
          </a:p>
          <a:p>
            <a:endParaRPr lang="it-IT" dirty="0"/>
          </a:p>
          <a:p>
            <a:r>
              <a:rPr lang="it-IT" b="1" dirty="0" smtClean="0"/>
              <a:t>Il </a:t>
            </a:r>
            <a:r>
              <a:rPr lang="it-IT" b="1" dirty="0"/>
              <a:t>Papa mette in guardia anche dalla cultura di oggi </a:t>
            </a:r>
            <a:r>
              <a:rPr lang="it-IT" dirty="0"/>
              <a:t>che presenta il modello giovanile di bellezza e </a:t>
            </a:r>
            <a:r>
              <a:rPr lang="it-IT" b="1" dirty="0"/>
              <a:t>usa i corpi giovani nella pubblicità</a:t>
            </a:r>
            <a:r>
              <a:rPr lang="it-IT" dirty="0"/>
              <a:t>: «</a:t>
            </a:r>
            <a:r>
              <a:rPr lang="it-IT" i="1" dirty="0"/>
              <a:t>non è un elogio rivolto ai giovani. Significa soltanto che gli adulti vogliono rubare la gioventù per sé stessi</a:t>
            </a:r>
            <a:r>
              <a:rPr lang="it-IT" dirty="0" smtClean="0"/>
              <a:t>».</a:t>
            </a:r>
            <a:endParaRPr lang="it-IT" dirty="0"/>
          </a:p>
          <a:p>
            <a:endParaRPr lang="it-IT" dirty="0" smtClean="0"/>
          </a:p>
          <a:p>
            <a:r>
              <a:rPr lang="it-IT" dirty="0" smtClean="0"/>
              <a:t>Accennando </a:t>
            </a:r>
            <a:r>
              <a:rPr lang="it-IT" dirty="0"/>
              <a:t>a «desideri, ferite e ricerche»,</a:t>
            </a:r>
            <a:r>
              <a:rPr lang="it-IT" b="1" dirty="0"/>
              <a:t> Francesco parla della sessualità</a:t>
            </a:r>
            <a:r>
              <a:rPr lang="it-IT" dirty="0"/>
              <a:t>: </a:t>
            </a:r>
            <a:r>
              <a:rPr lang="it-IT" b="1" dirty="0"/>
              <a:t>«</a:t>
            </a:r>
            <a:r>
              <a:rPr lang="it-IT" b="1" i="1" dirty="0"/>
              <a:t>in un mondo che enfatizza esclusivamente la sessualità, è difficile mantenere una buona relazione col proprio corpo e vivere serenamente le relazioni affettive</a:t>
            </a:r>
            <a:r>
              <a:rPr lang="it-IT" b="1" dirty="0"/>
              <a:t>». </a:t>
            </a:r>
            <a:endParaRPr lang="it-IT" b="1" dirty="0" smtClean="0"/>
          </a:p>
          <a:p>
            <a:endParaRPr lang="it-IT" dirty="0"/>
          </a:p>
          <a:p>
            <a:r>
              <a:rPr lang="it-IT" dirty="0" smtClean="0"/>
              <a:t>Anche </a:t>
            </a:r>
            <a:r>
              <a:rPr lang="it-IT" dirty="0"/>
              <a:t>per questo </a:t>
            </a:r>
            <a:r>
              <a:rPr lang="it-IT" b="1" dirty="0"/>
              <a:t>la morale sessuale è spesso causa di «</a:t>
            </a:r>
            <a:r>
              <a:rPr lang="it-IT" b="1" i="1" dirty="0"/>
              <a:t>incomprensione e di allontanamento dalla Chiesa» percepita «come uno spazio di giudizio e di condanna</a:t>
            </a:r>
            <a:r>
              <a:rPr lang="it-IT" b="1" dirty="0"/>
              <a:t>»</a:t>
            </a:r>
            <a:r>
              <a:rPr lang="it-IT" dirty="0"/>
              <a:t>, nonostante vi siano giovani che si vogliono confrontare su questi </a:t>
            </a:r>
            <a:r>
              <a:rPr lang="it-IT" dirty="0" smtClean="0"/>
              <a:t>temi.</a:t>
            </a:r>
            <a:endParaRPr lang="it-IT" dirty="0"/>
          </a:p>
        </p:txBody>
      </p:sp>
      <p:sp>
        <p:nvSpPr>
          <p:cNvPr id="12" name="Segnaposto data 11"/>
          <p:cNvSpPr>
            <a:spLocks noGrp="1"/>
          </p:cNvSpPr>
          <p:nvPr>
            <p:ph type="dt" sz="half" idx="10"/>
          </p:nvPr>
        </p:nvSpPr>
        <p:spPr/>
        <p:txBody>
          <a:bodyPr/>
          <a:lstStyle/>
          <a:p>
            <a:fld id="{F6836586-79CA-45CA-95AB-3C8EFB531307}"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10</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1000"/>
                                        <p:tgtEl>
                                          <p:spTgt spid="9">
                                            <p:txEl>
                                              <p:pRg st="4" end="4"/>
                                            </p:txEl>
                                          </p:spTgt>
                                        </p:tgtEl>
                                      </p:cBhvr>
                                    </p:animEffect>
                                    <p:anim calcmode="lin" valueType="num">
                                      <p:cBhvr>
                                        <p:cTn id="29"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animEffect transition="in" filter="fade">
                                      <p:cBhvr>
                                        <p:cTn id="35" dur="1000"/>
                                        <p:tgtEl>
                                          <p:spTgt spid="9">
                                            <p:txEl>
                                              <p:pRg st="6" end="6"/>
                                            </p:txEl>
                                          </p:spTgt>
                                        </p:tgtEl>
                                      </p:cBhvr>
                                    </p:animEffect>
                                    <p:anim calcmode="lin" valueType="num">
                                      <p:cBhvr>
                                        <p:cTn id="36"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3. Voi siete l’adesso di Dio (4)</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55776" y="1700808"/>
            <a:ext cx="6336704" cy="4801314"/>
          </a:xfrm>
          <a:prstGeom prst="rect">
            <a:avLst/>
          </a:prstGeom>
          <a:solidFill>
            <a:srgbClr val="3AE0E4"/>
          </a:solidFill>
          <a:ln w="25400">
            <a:solidFill>
              <a:srgbClr val="FF0000"/>
            </a:solidFill>
          </a:ln>
        </p:spPr>
        <p:txBody>
          <a:bodyPr wrap="square" rtlCol="0">
            <a:spAutoFit/>
          </a:bodyPr>
          <a:lstStyle/>
          <a:p>
            <a:r>
              <a:rPr lang="it-IT" b="1" dirty="0" smtClean="0"/>
              <a:t>L’«</a:t>
            </a:r>
            <a:r>
              <a:rPr lang="it-IT" b="1" dirty="0"/>
              <a:t>ambiente </a:t>
            </a:r>
            <a:r>
              <a:rPr lang="it-IT" b="1" dirty="0" smtClean="0"/>
              <a:t>digitale» ha </a:t>
            </a:r>
            <a:r>
              <a:rPr lang="it-IT" b="1" dirty="0"/>
              <a:t>creato «</a:t>
            </a:r>
            <a:r>
              <a:rPr lang="it-IT" b="1" i="1" dirty="0"/>
              <a:t>un nuovo modo di comunicare</a:t>
            </a:r>
            <a:r>
              <a:rPr lang="it-IT" b="1" dirty="0"/>
              <a:t>»</a:t>
            </a:r>
            <a:r>
              <a:rPr lang="it-IT" dirty="0"/>
              <a:t> </a:t>
            </a:r>
            <a:r>
              <a:rPr lang="it-IT" dirty="0" smtClean="0"/>
              <a:t>. </a:t>
            </a:r>
            <a:r>
              <a:rPr lang="it-IT" b="1" dirty="0" smtClean="0"/>
              <a:t>Ma </a:t>
            </a:r>
            <a:r>
              <a:rPr lang="it-IT" b="1" dirty="0"/>
              <a:t>«</a:t>
            </a:r>
            <a:r>
              <a:rPr lang="it-IT" b="1" i="1" dirty="0"/>
              <a:t>è anche un territorio di solitudine, manipolazione, sfruttamento e </a:t>
            </a:r>
            <a:r>
              <a:rPr lang="it-IT" b="1" i="1" dirty="0" smtClean="0"/>
              <a:t>violenza</a:t>
            </a:r>
            <a:r>
              <a:rPr lang="it-IT" i="1" dirty="0" smtClean="0"/>
              <a:t>. I </a:t>
            </a:r>
            <a:r>
              <a:rPr lang="it-IT" i="1" dirty="0"/>
              <a:t>media digitali possono esporre al rischio di dipendenza, di isolamento e di </a:t>
            </a:r>
            <a:r>
              <a:rPr lang="it-IT" i="1" dirty="0" smtClean="0"/>
              <a:t>progressiva </a:t>
            </a:r>
            <a:r>
              <a:rPr lang="it-IT" i="1" dirty="0"/>
              <a:t>perdita di contatto con la realtà concreta... </a:t>
            </a:r>
            <a:endParaRPr lang="it-IT" i="1" dirty="0" smtClean="0"/>
          </a:p>
          <a:p>
            <a:endParaRPr lang="it-IT" i="1" dirty="0"/>
          </a:p>
          <a:p>
            <a:r>
              <a:rPr lang="it-IT" b="1" i="1" dirty="0" smtClean="0"/>
              <a:t>Nuove </a:t>
            </a:r>
            <a:r>
              <a:rPr lang="it-IT" b="1" i="1" dirty="0"/>
              <a:t>forme di violenza si diffondono attraverso i </a:t>
            </a:r>
            <a:r>
              <a:rPr lang="it-IT" b="1" dirty="0"/>
              <a:t>social media</a:t>
            </a:r>
            <a:r>
              <a:rPr lang="it-IT" i="1" dirty="0"/>
              <a:t>, ad esempio </a:t>
            </a:r>
            <a:r>
              <a:rPr lang="it-IT" b="1" i="1" dirty="0"/>
              <a:t>il </a:t>
            </a:r>
            <a:r>
              <a:rPr lang="it-IT" b="1" dirty="0"/>
              <a:t>cyberbullismo</a:t>
            </a:r>
            <a:r>
              <a:rPr lang="it-IT" i="1" dirty="0"/>
              <a:t>; il web è anche un canale di diffusione della pornografia e di sfruttamento delle persone a scopo sessuale o tramite il gioco d’azzardo</a:t>
            </a:r>
            <a:r>
              <a:rPr lang="it-IT" dirty="0" smtClean="0"/>
              <a:t>».</a:t>
            </a:r>
            <a:r>
              <a:rPr lang="it-IT" dirty="0"/>
              <a:t>  </a:t>
            </a:r>
            <a:endParaRPr lang="it-IT" dirty="0" smtClean="0"/>
          </a:p>
          <a:p>
            <a:endParaRPr lang="it-IT" b="1" dirty="0"/>
          </a:p>
          <a:p>
            <a:r>
              <a:rPr lang="it-IT" b="1" dirty="0" smtClean="0"/>
              <a:t>Non </a:t>
            </a:r>
            <a:r>
              <a:rPr lang="it-IT" b="1" dirty="0"/>
              <a:t>si deve dimenticare che nel mondo digitale «</a:t>
            </a:r>
            <a:r>
              <a:rPr lang="it-IT" b="1" i="1" dirty="0"/>
              <a:t>operano giganteschi interessi economici</a:t>
            </a:r>
            <a:r>
              <a:rPr lang="it-IT" b="1" dirty="0"/>
              <a:t>», capaci di creare «</a:t>
            </a:r>
            <a:r>
              <a:rPr lang="it-IT" b="1" i="1" dirty="0"/>
              <a:t>meccanismi di manipolazione delle coscienze e del processo democratico</a:t>
            </a:r>
            <a:r>
              <a:rPr lang="it-IT" b="1" dirty="0"/>
              <a:t>».</a:t>
            </a:r>
            <a:r>
              <a:rPr lang="it-IT" dirty="0"/>
              <a:t> Ci sono circuiti chiusi che «</a:t>
            </a:r>
            <a:r>
              <a:rPr lang="it-IT" i="1" dirty="0"/>
              <a:t>facilitano la diffusione di informazioni e notizie false, fomentando pregiudizi e odio... </a:t>
            </a:r>
            <a:r>
              <a:rPr lang="it-IT" i="1" dirty="0" smtClean="0"/>
              <a:t>Il </a:t>
            </a:r>
            <a:r>
              <a:rPr lang="it-IT" i="1" dirty="0"/>
              <a:t>fenomeno riguarda anche la Chiesa e i suoi pastori</a:t>
            </a:r>
            <a:r>
              <a:rPr lang="it-IT" dirty="0" smtClean="0"/>
              <a:t>».</a:t>
            </a:r>
            <a:endParaRPr lang="it-IT" dirty="0"/>
          </a:p>
        </p:txBody>
      </p:sp>
      <p:sp>
        <p:nvSpPr>
          <p:cNvPr id="12" name="Segnaposto data 11"/>
          <p:cNvSpPr>
            <a:spLocks noGrp="1"/>
          </p:cNvSpPr>
          <p:nvPr>
            <p:ph type="dt" sz="half" idx="10"/>
          </p:nvPr>
        </p:nvSpPr>
        <p:spPr/>
        <p:txBody>
          <a:bodyPr/>
          <a:lstStyle/>
          <a:p>
            <a:fld id="{86E3F7CC-4367-4836-BD0F-8AE953DE19CD}"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11</a:t>
            </a:fld>
            <a:endParaRPr lang="it-IT"/>
          </a:p>
        </p:txBody>
      </p:sp>
      <p:pic>
        <p:nvPicPr>
          <p:cNvPr id="15" name="Immagine 14" descr="ciber.jpg"/>
          <p:cNvPicPr>
            <a:picLocks noChangeAspect="1"/>
          </p:cNvPicPr>
          <p:nvPr/>
        </p:nvPicPr>
        <p:blipFill>
          <a:blip r:embed="rId4" cstate="print"/>
          <a:stretch>
            <a:fillRect/>
          </a:stretch>
        </p:blipFill>
        <p:spPr>
          <a:xfrm>
            <a:off x="179512" y="3212976"/>
            <a:ext cx="2136301" cy="1512213"/>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 calcmode="lin" valueType="num">
                                      <p:cBhvr>
                                        <p:cTn id="16" dur="500" fill="hold"/>
                                        <p:tgtEl>
                                          <p:spTgt spid="15"/>
                                        </p:tgtEl>
                                        <p:attrNameLst>
                                          <p:attrName>style.rotation</p:attrName>
                                        </p:attrNameLst>
                                      </p:cBhvr>
                                      <p:tavLst>
                                        <p:tav tm="0">
                                          <p:val>
                                            <p:fltVal val="360"/>
                                          </p:val>
                                        </p:tav>
                                        <p:tav tm="100000">
                                          <p:val>
                                            <p:fltVal val="0"/>
                                          </p:val>
                                        </p:tav>
                                      </p:tavLst>
                                    </p:anim>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3. Voi siete l’adesso di Dio (5)</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3693319"/>
          </a:xfrm>
          <a:prstGeom prst="rect">
            <a:avLst/>
          </a:prstGeom>
          <a:solidFill>
            <a:srgbClr val="3AE0E4"/>
          </a:solidFill>
          <a:ln w="25400">
            <a:solidFill>
              <a:srgbClr val="FF0000"/>
            </a:solidFill>
          </a:ln>
        </p:spPr>
        <p:txBody>
          <a:bodyPr wrap="square" rtlCol="0">
            <a:spAutoFit/>
          </a:bodyPr>
          <a:lstStyle/>
          <a:p>
            <a:r>
              <a:rPr lang="it-IT" b="1" dirty="0" smtClean="0"/>
              <a:t>«I </a:t>
            </a:r>
            <a:r>
              <a:rPr lang="it-IT" b="1" dirty="0"/>
              <a:t>migranti come paradigma del nostro tempo», e ricorda i tanti giovani coinvolti nelle migrazioni</a:t>
            </a:r>
            <a:r>
              <a:rPr lang="it-IT" dirty="0"/>
              <a:t>. «</a:t>
            </a:r>
            <a:r>
              <a:rPr lang="it-IT" i="1" dirty="0"/>
              <a:t>La preoccupazione della Chiesa riguarda in particolare coloro che fuggono dalla guerra, dalla violenza, dalla persecuzione politica o religiosa, dai disastri naturali dovuti anche ai cambiamenti climatici e dalla povertà estrema</a:t>
            </a:r>
            <a:r>
              <a:rPr lang="it-IT" dirty="0" smtClean="0"/>
              <a:t>». </a:t>
            </a:r>
          </a:p>
          <a:p>
            <a:endParaRPr lang="it-IT" dirty="0"/>
          </a:p>
          <a:p>
            <a:r>
              <a:rPr lang="it-IT" b="1" dirty="0" smtClean="0"/>
              <a:t>Altri </a:t>
            </a:r>
            <a:r>
              <a:rPr lang="it-IT" b="1" dirty="0"/>
              <a:t>migranti </a:t>
            </a:r>
            <a:r>
              <a:rPr lang="it-IT" dirty="0"/>
              <a:t>sono «</a:t>
            </a:r>
            <a:r>
              <a:rPr lang="it-IT" i="1" dirty="0"/>
              <a:t>attirati dalla cultura occidentale, nutrendo talvolta aspettative irrealistiche che li espongono a pesanti delusioni. Trafficanti senza scrupolo, spesso legati ai cartelli della droga e delle armi, sfruttano la debolezza dei </a:t>
            </a:r>
            <a:r>
              <a:rPr lang="it-IT" i="1" dirty="0" smtClean="0"/>
              <a:t>migranti</a:t>
            </a:r>
          </a:p>
          <a:p>
            <a:endParaRPr lang="it-IT" i="1" dirty="0"/>
          </a:p>
          <a:p>
            <a:r>
              <a:rPr lang="it-IT" i="1" dirty="0" smtClean="0"/>
              <a:t>Si </a:t>
            </a:r>
            <a:r>
              <a:rPr lang="it-IT" i="1" dirty="0"/>
              <a:t>diffonde così </a:t>
            </a:r>
            <a:r>
              <a:rPr lang="it-IT" dirty="0" smtClean="0"/>
              <a:t> «</a:t>
            </a:r>
            <a:r>
              <a:rPr lang="it-IT" b="1" i="1" dirty="0" smtClean="0"/>
              <a:t>una </a:t>
            </a:r>
            <a:r>
              <a:rPr lang="it-IT" b="1" i="1" dirty="0"/>
              <a:t>mentalità xenofoba, di chiusura e di ripiegamento su se stessi, a cui occorre reagire con decisione</a:t>
            </a:r>
            <a:r>
              <a:rPr lang="it-IT" dirty="0" smtClean="0"/>
              <a:t>». Francesco chiede: </a:t>
            </a:r>
            <a:r>
              <a:rPr lang="it-IT" dirty="0"/>
              <a:t>«</a:t>
            </a:r>
            <a:r>
              <a:rPr lang="it-IT" b="1" i="1" dirty="0"/>
              <a:t>in particolare ai giovani di non cadere nelle reti di coloro che vogliono metterli contro altri giovani che arrivano nei loro Paesi, descrivendoli come soggetti pericolosi</a:t>
            </a:r>
            <a:r>
              <a:rPr lang="it-IT" b="1" dirty="0" smtClean="0"/>
              <a:t>»</a:t>
            </a:r>
            <a:r>
              <a:rPr lang="it-IT" dirty="0" smtClean="0"/>
              <a:t>.</a:t>
            </a:r>
            <a:endParaRPr lang="it-IT" dirty="0"/>
          </a:p>
        </p:txBody>
      </p:sp>
      <p:sp>
        <p:nvSpPr>
          <p:cNvPr id="12" name="Segnaposto data 11"/>
          <p:cNvSpPr>
            <a:spLocks noGrp="1"/>
          </p:cNvSpPr>
          <p:nvPr>
            <p:ph type="dt" sz="half" idx="10"/>
          </p:nvPr>
        </p:nvSpPr>
        <p:spPr/>
        <p:txBody>
          <a:bodyPr/>
          <a:lstStyle/>
          <a:p>
            <a:fld id="{83058765-5E86-4C95-B41A-B059A31FD8D0}"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12</a:t>
            </a:fld>
            <a:endParaRPr lang="it-IT"/>
          </a:p>
        </p:txBody>
      </p:sp>
      <p:pic>
        <p:nvPicPr>
          <p:cNvPr id="15" name="Immagine 14" descr="migran.jpg"/>
          <p:cNvPicPr>
            <a:picLocks noChangeAspect="1"/>
          </p:cNvPicPr>
          <p:nvPr/>
        </p:nvPicPr>
        <p:blipFill>
          <a:blip r:embed="rId4" cstate="print"/>
          <a:stretch>
            <a:fillRect/>
          </a:stretch>
        </p:blipFill>
        <p:spPr>
          <a:xfrm>
            <a:off x="3491880" y="5445224"/>
            <a:ext cx="2051695" cy="1219736"/>
          </a:xfrm>
          <a:prstGeom prst="rect">
            <a:avLst/>
          </a:prstGeom>
          <a:ln w="25400">
            <a:solidFill>
              <a:srgbClr val="FF0000"/>
            </a:solidFill>
          </a:ln>
        </p:spPr>
      </p:pic>
      <p:pic>
        <p:nvPicPr>
          <p:cNvPr id="16" name="Immagine 15" descr="migr4.jpg"/>
          <p:cNvPicPr>
            <a:picLocks noChangeAspect="1"/>
          </p:cNvPicPr>
          <p:nvPr/>
        </p:nvPicPr>
        <p:blipFill>
          <a:blip r:embed="rId5" cstate="print"/>
          <a:stretch>
            <a:fillRect/>
          </a:stretch>
        </p:blipFill>
        <p:spPr>
          <a:xfrm>
            <a:off x="6300192" y="5445224"/>
            <a:ext cx="2160240" cy="1213780"/>
          </a:xfrm>
          <a:prstGeom prst="rect">
            <a:avLst/>
          </a:prstGeom>
          <a:ln w="25400">
            <a:solidFill>
              <a:srgbClr val="FF0000"/>
            </a:solidFill>
          </a:ln>
        </p:spPr>
      </p:pic>
      <p:pic>
        <p:nvPicPr>
          <p:cNvPr id="17" name="Immagine 16" descr="migr3.jpg"/>
          <p:cNvPicPr>
            <a:picLocks noChangeAspect="1"/>
          </p:cNvPicPr>
          <p:nvPr/>
        </p:nvPicPr>
        <p:blipFill>
          <a:blip r:embed="rId6" cstate="print"/>
          <a:stretch>
            <a:fillRect/>
          </a:stretch>
        </p:blipFill>
        <p:spPr>
          <a:xfrm>
            <a:off x="827584" y="5445224"/>
            <a:ext cx="1839549" cy="1224136"/>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p:cTn id="14" dur="500" fill="hold"/>
                                        <p:tgtEl>
                                          <p:spTgt spid="17"/>
                                        </p:tgtEl>
                                        <p:attrNameLst>
                                          <p:attrName>ppt_w</p:attrName>
                                        </p:attrNameLst>
                                      </p:cBhvr>
                                      <p:tavLst>
                                        <p:tav tm="0">
                                          <p:val>
                                            <p:fltVal val="0"/>
                                          </p:val>
                                        </p:tav>
                                        <p:tav tm="100000">
                                          <p:val>
                                            <p:strVal val="#ppt_w"/>
                                          </p:val>
                                        </p:tav>
                                      </p:tavLst>
                                    </p:anim>
                                    <p:anim calcmode="lin" valueType="num">
                                      <p:cBhvr>
                                        <p:cTn id="15" dur="500" fill="hold"/>
                                        <p:tgtEl>
                                          <p:spTgt spid="17"/>
                                        </p:tgtEl>
                                        <p:attrNameLst>
                                          <p:attrName>ppt_h</p:attrName>
                                        </p:attrNameLst>
                                      </p:cBhvr>
                                      <p:tavLst>
                                        <p:tav tm="0">
                                          <p:val>
                                            <p:fltVal val="0"/>
                                          </p:val>
                                        </p:tav>
                                        <p:tav tm="100000">
                                          <p:val>
                                            <p:strVal val="#ppt_h"/>
                                          </p:val>
                                        </p:tav>
                                      </p:tavLst>
                                    </p:anim>
                                    <p:anim calcmode="lin" valueType="num">
                                      <p:cBhvr>
                                        <p:cTn id="16" dur="500" fill="hold"/>
                                        <p:tgtEl>
                                          <p:spTgt spid="17"/>
                                        </p:tgtEl>
                                        <p:attrNameLst>
                                          <p:attrName>style.rotation</p:attrName>
                                        </p:attrNameLst>
                                      </p:cBhvr>
                                      <p:tavLst>
                                        <p:tav tm="0">
                                          <p:val>
                                            <p:fltVal val="360"/>
                                          </p:val>
                                        </p:tav>
                                        <p:tav tm="100000">
                                          <p:val>
                                            <p:fltVal val="0"/>
                                          </p:val>
                                        </p:tav>
                                      </p:tavLst>
                                    </p:anim>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anim calcmode="lin" valueType="num">
                                      <p:cBhvr>
                                        <p:cTn id="31" dur="500" fill="hold"/>
                                        <p:tgtEl>
                                          <p:spTgt spid="15"/>
                                        </p:tgtEl>
                                        <p:attrNameLst>
                                          <p:attrName>style.rotation</p:attrName>
                                        </p:attrNameLst>
                                      </p:cBhvr>
                                      <p:tavLst>
                                        <p:tav tm="0">
                                          <p:val>
                                            <p:fltVal val="360"/>
                                          </p:val>
                                        </p:tav>
                                        <p:tav tm="100000">
                                          <p:val>
                                            <p:fltVal val="0"/>
                                          </p:val>
                                        </p:tav>
                                      </p:tavLst>
                                    </p:anim>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Effect transition="in" filter="fade">
                                      <p:cBhvr>
                                        <p:cTn id="37" dur="1000"/>
                                        <p:tgtEl>
                                          <p:spTgt spid="9">
                                            <p:txEl>
                                              <p:pRg st="2" end="2"/>
                                            </p:txEl>
                                          </p:spTgt>
                                        </p:tgtEl>
                                      </p:cBhvr>
                                    </p:animEffect>
                                    <p:anim calcmode="lin" valueType="num">
                                      <p:cBhvr>
                                        <p:cTn id="3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9" presetClass="entr" presetSubtype="0" decel="100000" fill="hold"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ppt_w</p:attrName>
                                        </p:attrNameLst>
                                      </p:cBhvr>
                                      <p:tavLst>
                                        <p:tav tm="0">
                                          <p:val>
                                            <p:fltVal val="0"/>
                                          </p:val>
                                        </p:tav>
                                        <p:tav tm="100000">
                                          <p:val>
                                            <p:strVal val="#ppt_w"/>
                                          </p:val>
                                        </p:tav>
                                      </p:tavLst>
                                    </p:anim>
                                    <p:anim calcmode="lin" valueType="num">
                                      <p:cBhvr>
                                        <p:cTn id="45" dur="500" fill="hold"/>
                                        <p:tgtEl>
                                          <p:spTgt spid="16"/>
                                        </p:tgtEl>
                                        <p:attrNameLst>
                                          <p:attrName>ppt_h</p:attrName>
                                        </p:attrNameLst>
                                      </p:cBhvr>
                                      <p:tavLst>
                                        <p:tav tm="0">
                                          <p:val>
                                            <p:fltVal val="0"/>
                                          </p:val>
                                        </p:tav>
                                        <p:tav tm="100000">
                                          <p:val>
                                            <p:strVal val="#ppt_h"/>
                                          </p:val>
                                        </p:tav>
                                      </p:tavLst>
                                    </p:anim>
                                    <p:anim calcmode="lin" valueType="num">
                                      <p:cBhvr>
                                        <p:cTn id="46" dur="500" fill="hold"/>
                                        <p:tgtEl>
                                          <p:spTgt spid="16"/>
                                        </p:tgtEl>
                                        <p:attrNameLst>
                                          <p:attrName>style.rotation</p:attrName>
                                        </p:attrNameLst>
                                      </p:cBhvr>
                                      <p:tavLst>
                                        <p:tav tm="0">
                                          <p:val>
                                            <p:fltVal val="360"/>
                                          </p:val>
                                        </p:tav>
                                        <p:tav tm="100000">
                                          <p:val>
                                            <p:fltVal val="0"/>
                                          </p:val>
                                        </p:tav>
                                      </p:tavLst>
                                    </p:anim>
                                    <p:animEffect transition="in" filter="fade">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9">
                                            <p:txEl>
                                              <p:pRg st="4" end="4"/>
                                            </p:txEl>
                                          </p:spTgt>
                                        </p:tgtEl>
                                        <p:attrNameLst>
                                          <p:attrName>style.visibility</p:attrName>
                                        </p:attrNameLst>
                                      </p:cBhvr>
                                      <p:to>
                                        <p:strVal val="visible"/>
                                      </p:to>
                                    </p:set>
                                    <p:animEffect transition="in" filter="fade">
                                      <p:cBhvr>
                                        <p:cTn id="52" dur="1000"/>
                                        <p:tgtEl>
                                          <p:spTgt spid="9">
                                            <p:txEl>
                                              <p:pRg st="4" end="4"/>
                                            </p:txEl>
                                          </p:spTgt>
                                        </p:tgtEl>
                                      </p:cBhvr>
                                    </p:animEffect>
                                    <p:anim calcmode="lin" valueType="num">
                                      <p:cBhvr>
                                        <p:cTn id="53"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3. Voi siete l’adesso di Dio (6)</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2585323"/>
          </a:xfrm>
          <a:prstGeom prst="rect">
            <a:avLst/>
          </a:prstGeom>
          <a:solidFill>
            <a:srgbClr val="3AE0E4"/>
          </a:solidFill>
          <a:ln w="25400">
            <a:solidFill>
              <a:srgbClr val="FF0000"/>
            </a:solidFill>
          </a:ln>
        </p:spPr>
        <p:txBody>
          <a:bodyPr wrap="square" rtlCol="0">
            <a:spAutoFit/>
          </a:bodyPr>
          <a:lstStyle/>
          <a:p>
            <a:r>
              <a:rPr lang="it-IT" b="1" dirty="0"/>
              <a:t>Il Papa parla anche degli abusi sui minori</a:t>
            </a:r>
            <a:r>
              <a:rPr lang="it-IT" dirty="0"/>
              <a:t>, </a:t>
            </a:r>
            <a:r>
              <a:rPr lang="it-IT" b="1" dirty="0"/>
              <a:t>fa proprio l’impegno del Sinodo per l’adozione di rigorose misure di prevenzione ed esprime gratitudine «</a:t>
            </a:r>
            <a:r>
              <a:rPr lang="it-IT" b="1" i="1" dirty="0"/>
              <a:t>verso coloro che hanno il coraggio di denunciare il male subìto</a:t>
            </a:r>
            <a:r>
              <a:rPr lang="it-IT" b="1" dirty="0" smtClean="0"/>
              <a:t>»</a:t>
            </a:r>
            <a:r>
              <a:rPr lang="it-IT" dirty="0" smtClean="0"/>
              <a:t>.</a:t>
            </a:r>
          </a:p>
          <a:p>
            <a:endParaRPr lang="it-IT" dirty="0"/>
          </a:p>
          <a:p>
            <a:r>
              <a:rPr lang="it-IT" b="1" dirty="0" smtClean="0"/>
              <a:t>Chiede </a:t>
            </a:r>
            <a:r>
              <a:rPr lang="it-IT" b="1" dirty="0"/>
              <a:t>ai giovani</a:t>
            </a:r>
            <a:r>
              <a:rPr lang="it-IT" dirty="0"/>
              <a:t>, se vedono un sacerdote a rischio perché ha imboccato la strada sbagliata, di avere il coraggio di ricordargli il suo impegno verso Dio e verso il suo </a:t>
            </a:r>
            <a:r>
              <a:rPr lang="it-IT" dirty="0" smtClean="0"/>
              <a:t>popolo. </a:t>
            </a:r>
            <a:r>
              <a:rPr lang="it-IT" b="1" dirty="0" smtClean="0"/>
              <a:t>la </a:t>
            </a:r>
            <a:r>
              <a:rPr lang="it-IT" b="1" dirty="0"/>
              <a:t>Chiesa non ricorre ad alcuna chirurgia estetica, «</a:t>
            </a:r>
            <a:r>
              <a:rPr lang="it-IT" b="1" i="1" dirty="0"/>
              <a:t>non ha paura di mostrare i peccati dei suoi membri</a:t>
            </a:r>
            <a:r>
              <a:rPr lang="it-IT" b="1" dirty="0"/>
              <a:t>». «</a:t>
            </a:r>
            <a:r>
              <a:rPr lang="it-IT" b="1" i="1" dirty="0"/>
              <a:t>Ricordiamoci però che non si abbandona la Madre quando è ferita</a:t>
            </a:r>
            <a:r>
              <a:rPr lang="it-IT" dirty="0" smtClean="0"/>
              <a:t>». </a:t>
            </a:r>
          </a:p>
        </p:txBody>
      </p:sp>
      <p:sp>
        <p:nvSpPr>
          <p:cNvPr id="12" name="Segnaposto data 11"/>
          <p:cNvSpPr>
            <a:spLocks noGrp="1"/>
          </p:cNvSpPr>
          <p:nvPr>
            <p:ph type="dt" sz="half" idx="10"/>
          </p:nvPr>
        </p:nvSpPr>
        <p:spPr/>
        <p:txBody>
          <a:bodyPr/>
          <a:lstStyle/>
          <a:p>
            <a:fld id="{5325AC29-12DF-4230-A0A0-39B79EC34353}"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13</a:t>
            </a:fld>
            <a:endParaRPr lang="it-IT"/>
          </a:p>
        </p:txBody>
      </p:sp>
      <p:pic>
        <p:nvPicPr>
          <p:cNvPr id="16" name="Immagine 15" descr="vat6.jpg"/>
          <p:cNvPicPr>
            <a:picLocks noChangeAspect="1"/>
          </p:cNvPicPr>
          <p:nvPr/>
        </p:nvPicPr>
        <p:blipFill>
          <a:blip r:embed="rId4" cstate="print"/>
          <a:stretch>
            <a:fillRect/>
          </a:stretch>
        </p:blipFill>
        <p:spPr>
          <a:xfrm>
            <a:off x="755576" y="4437112"/>
            <a:ext cx="3168352" cy="2108394"/>
          </a:xfrm>
          <a:prstGeom prst="rect">
            <a:avLst/>
          </a:prstGeom>
          <a:ln w="25400">
            <a:solidFill>
              <a:srgbClr val="FF0000"/>
            </a:solidFill>
          </a:ln>
        </p:spPr>
      </p:pic>
      <p:pic>
        <p:nvPicPr>
          <p:cNvPr id="17" name="Immagine 16" descr="vat5.jpg"/>
          <p:cNvPicPr>
            <a:picLocks noChangeAspect="1"/>
          </p:cNvPicPr>
          <p:nvPr/>
        </p:nvPicPr>
        <p:blipFill>
          <a:blip r:embed="rId5" cstate="print"/>
          <a:stretch>
            <a:fillRect/>
          </a:stretch>
        </p:blipFill>
        <p:spPr>
          <a:xfrm>
            <a:off x="4883202" y="4437112"/>
            <a:ext cx="3669852" cy="2088232"/>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 calcmode="lin" valueType="num">
                                      <p:cBhvr>
                                        <p:cTn id="16" dur="500" fill="hold"/>
                                        <p:tgtEl>
                                          <p:spTgt spid="16"/>
                                        </p:tgtEl>
                                        <p:attrNameLst>
                                          <p:attrName>style.rotation</p:attrName>
                                        </p:attrNameLst>
                                      </p:cBhvr>
                                      <p:tavLst>
                                        <p:tav tm="0">
                                          <p:val>
                                            <p:fltVal val="360"/>
                                          </p:val>
                                        </p:tav>
                                        <p:tav tm="100000">
                                          <p:val>
                                            <p:fltVal val="0"/>
                                          </p:val>
                                        </p:tav>
                                      </p:tavLst>
                                    </p:anim>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500" fill="hold"/>
                                        <p:tgtEl>
                                          <p:spTgt spid="17"/>
                                        </p:tgtEl>
                                        <p:attrNameLst>
                                          <p:attrName>ppt_w</p:attrName>
                                        </p:attrNameLst>
                                      </p:cBhvr>
                                      <p:tavLst>
                                        <p:tav tm="0">
                                          <p:val>
                                            <p:fltVal val="0"/>
                                          </p:val>
                                        </p:tav>
                                        <p:tav tm="100000">
                                          <p:val>
                                            <p:strVal val="#ppt_w"/>
                                          </p:val>
                                        </p:tav>
                                      </p:tavLst>
                                    </p:anim>
                                    <p:anim calcmode="lin" valueType="num">
                                      <p:cBhvr>
                                        <p:cTn id="30" dur="500" fill="hold"/>
                                        <p:tgtEl>
                                          <p:spTgt spid="17"/>
                                        </p:tgtEl>
                                        <p:attrNameLst>
                                          <p:attrName>ppt_h</p:attrName>
                                        </p:attrNameLst>
                                      </p:cBhvr>
                                      <p:tavLst>
                                        <p:tav tm="0">
                                          <p:val>
                                            <p:fltVal val="0"/>
                                          </p:val>
                                        </p:tav>
                                        <p:tav tm="100000">
                                          <p:val>
                                            <p:strVal val="#ppt_h"/>
                                          </p:val>
                                        </p:tav>
                                      </p:tavLst>
                                    </p:anim>
                                    <p:anim calcmode="lin" valueType="num">
                                      <p:cBhvr>
                                        <p:cTn id="31" dur="500" fill="hold"/>
                                        <p:tgtEl>
                                          <p:spTgt spid="17"/>
                                        </p:tgtEl>
                                        <p:attrNameLst>
                                          <p:attrName>style.rotation</p:attrName>
                                        </p:attrNameLst>
                                      </p:cBhvr>
                                      <p:tavLst>
                                        <p:tav tm="0">
                                          <p:val>
                                            <p:fltVal val="360"/>
                                          </p:val>
                                        </p:tav>
                                        <p:tav tm="100000">
                                          <p:val>
                                            <p:fltVal val="0"/>
                                          </p:val>
                                        </p:tav>
                                      </p:tavLst>
                                    </p:anim>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Effect transition="in" filter="fade">
                                      <p:cBhvr>
                                        <p:cTn id="37" dur="1000"/>
                                        <p:tgtEl>
                                          <p:spTgt spid="9">
                                            <p:txEl>
                                              <p:pRg st="2" end="2"/>
                                            </p:txEl>
                                          </p:spTgt>
                                        </p:tgtEl>
                                      </p:cBhvr>
                                    </p:animEffect>
                                    <p:anim calcmode="lin" valueType="num">
                                      <p:cBhvr>
                                        <p:cTn id="3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3. Voi siete l’adesso di Dio (7)</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3293209"/>
          </a:xfrm>
          <a:prstGeom prst="rect">
            <a:avLst/>
          </a:prstGeom>
          <a:solidFill>
            <a:srgbClr val="3AE0E4"/>
          </a:solidFill>
          <a:ln w="25400">
            <a:solidFill>
              <a:srgbClr val="FF0000"/>
            </a:solidFill>
          </a:ln>
        </p:spPr>
        <p:txBody>
          <a:bodyPr wrap="square" rtlCol="0">
            <a:spAutoFit/>
          </a:bodyPr>
          <a:lstStyle/>
          <a:p>
            <a:r>
              <a:rPr lang="it-IT" sz="1600" b="1" dirty="0"/>
              <a:t>Francesco ricorda ai giovani che «c’è una via d’uscita» in tutte le situazioni buie e dolorose. Ricorda la buona notizia donata il mattino della Risurrezione. </a:t>
            </a:r>
            <a:r>
              <a:rPr lang="it-IT" sz="1600" dirty="0"/>
              <a:t>E spiega che anche se il mondo digitale può esporre a tanti rischi, ci sono giovani che sanno essere creativi e geniali in questi ambiti. </a:t>
            </a:r>
            <a:endParaRPr lang="it-IT" sz="1600" dirty="0" smtClean="0"/>
          </a:p>
          <a:p>
            <a:endParaRPr lang="it-IT" sz="1600" dirty="0"/>
          </a:p>
          <a:p>
            <a:r>
              <a:rPr lang="it-IT" sz="1600" dirty="0" smtClean="0"/>
              <a:t>Come</a:t>
            </a:r>
            <a:r>
              <a:rPr lang="it-IT" sz="1600" dirty="0"/>
              <a:t> </a:t>
            </a:r>
            <a:r>
              <a:rPr lang="it-IT" sz="1600" b="1" dirty="0"/>
              <a:t>il Venerabile Carlo </a:t>
            </a:r>
            <a:r>
              <a:rPr lang="it-IT" sz="1600" b="1" dirty="0" err="1"/>
              <a:t>Acutis</a:t>
            </a:r>
            <a:r>
              <a:rPr lang="it-IT" sz="1600" dirty="0"/>
              <a:t>, che «</a:t>
            </a:r>
            <a:r>
              <a:rPr lang="it-IT" sz="1600" b="1" i="1" dirty="0"/>
              <a:t>ha saputo usare le nuove tecniche di comunicazione per trasmettere il Vangelo</a:t>
            </a:r>
            <a:r>
              <a:rPr lang="it-IT" sz="1600" dirty="0" smtClean="0"/>
              <a:t>», </a:t>
            </a:r>
            <a:r>
              <a:rPr lang="it-IT" sz="1600" dirty="0"/>
              <a:t>non è caduto nella trappola e </a:t>
            </a:r>
            <a:r>
              <a:rPr lang="it-IT" sz="1600" b="1" dirty="0"/>
              <a:t>diceva: «</a:t>
            </a:r>
            <a:r>
              <a:rPr lang="it-IT" sz="1600" b="1" i="1" dirty="0"/>
              <a:t>Tutti nascono come originali, ma molti muoiono come fotocopie</a:t>
            </a:r>
            <a:r>
              <a:rPr lang="it-IT" sz="1600" b="1" dirty="0"/>
              <a:t>». «</a:t>
            </a:r>
            <a:r>
              <a:rPr lang="it-IT" sz="1600" b="1" i="1" dirty="0"/>
              <a:t>Non lasciare che ti succeda questo</a:t>
            </a:r>
            <a:r>
              <a:rPr lang="it-IT" sz="1600" dirty="0" smtClean="0"/>
              <a:t>», </a:t>
            </a:r>
            <a:r>
              <a:rPr lang="it-IT" sz="1600" dirty="0"/>
              <a:t>avverte il Papa. «</a:t>
            </a:r>
            <a:r>
              <a:rPr lang="it-IT" sz="1600" i="1" dirty="0"/>
              <a:t>Non lasciare che ti rubino la speranza e la gioia, che ti narcotizzino per usarti come schiavo dei loro </a:t>
            </a:r>
            <a:r>
              <a:rPr lang="it-IT" sz="1600" i="1" dirty="0" smtClean="0"/>
              <a:t>interessi</a:t>
            </a:r>
            <a:r>
              <a:rPr lang="it-IT" sz="1600" dirty="0" smtClean="0"/>
              <a:t>», </a:t>
            </a:r>
            <a:r>
              <a:rPr lang="it-IT" sz="1600" dirty="0"/>
              <a:t>cerca la grande meta della santità. </a:t>
            </a:r>
            <a:endParaRPr lang="it-IT" sz="1600" dirty="0" smtClean="0"/>
          </a:p>
          <a:p>
            <a:endParaRPr lang="it-IT" sz="1600" dirty="0"/>
          </a:p>
          <a:p>
            <a:r>
              <a:rPr lang="it-IT" sz="1600" b="1" dirty="0" smtClean="0"/>
              <a:t>«</a:t>
            </a:r>
            <a:r>
              <a:rPr lang="it-IT" sz="1600" b="1" i="1" dirty="0"/>
              <a:t>Se sei giovane di età, ma ti senti debole, stanco o deluso, chiedi a Gesù di </a:t>
            </a:r>
            <a:r>
              <a:rPr lang="it-IT" sz="1600" b="1" i="1" dirty="0" smtClean="0"/>
              <a:t>rinnovarti</a:t>
            </a:r>
            <a:r>
              <a:rPr lang="it-IT" sz="1600" b="1" dirty="0" smtClean="0"/>
              <a:t>». </a:t>
            </a:r>
            <a:r>
              <a:rPr lang="it-IT" sz="1600" dirty="0"/>
              <a:t>Ma ricordando sempre che </a:t>
            </a:r>
            <a:r>
              <a:rPr lang="it-IT" sz="1600" b="1" dirty="0"/>
              <a:t>«</a:t>
            </a:r>
            <a:r>
              <a:rPr lang="it-IT" sz="1600" b="1" i="1" dirty="0"/>
              <a:t>è molto difficile lottare </a:t>
            </a:r>
            <a:r>
              <a:rPr lang="it-IT" sz="1600" b="1" i="1" dirty="0" err="1"/>
              <a:t>contro…</a:t>
            </a:r>
            <a:r>
              <a:rPr lang="it-IT" sz="1600" b="1" i="1" dirty="0"/>
              <a:t> le insidie e tentazioni del demonio e del mondo egoista se siamo isolati</a:t>
            </a:r>
            <a:r>
              <a:rPr lang="it-IT" sz="1600" b="1" dirty="0"/>
              <a:t>» </a:t>
            </a:r>
            <a:r>
              <a:rPr lang="it-IT" sz="1600" b="1" dirty="0" smtClean="0"/>
              <a:t>, </a:t>
            </a:r>
            <a:r>
              <a:rPr lang="it-IT" sz="1600" b="1" dirty="0"/>
              <a:t>serve infatti una vita comunitaria</a:t>
            </a:r>
            <a:r>
              <a:rPr lang="it-IT" sz="1600" b="1" dirty="0" smtClean="0"/>
              <a:t>.</a:t>
            </a:r>
            <a:endParaRPr lang="it-IT" sz="1600" dirty="0"/>
          </a:p>
        </p:txBody>
      </p:sp>
      <p:pic>
        <p:nvPicPr>
          <p:cNvPr id="12" name="Immagine 11" descr="carlo.jpg"/>
          <p:cNvPicPr>
            <a:picLocks noChangeAspect="1"/>
          </p:cNvPicPr>
          <p:nvPr/>
        </p:nvPicPr>
        <p:blipFill>
          <a:blip r:embed="rId4" cstate="print"/>
          <a:stretch>
            <a:fillRect/>
          </a:stretch>
        </p:blipFill>
        <p:spPr>
          <a:xfrm>
            <a:off x="683568" y="5157191"/>
            <a:ext cx="2448272" cy="1463915"/>
          </a:xfrm>
          <a:prstGeom prst="rect">
            <a:avLst/>
          </a:prstGeom>
          <a:ln w="25400">
            <a:solidFill>
              <a:srgbClr val="FF0000"/>
            </a:solidFill>
          </a:ln>
        </p:spPr>
      </p:pic>
      <p:sp>
        <p:nvSpPr>
          <p:cNvPr id="13" name="Segnaposto data 12"/>
          <p:cNvSpPr>
            <a:spLocks noGrp="1"/>
          </p:cNvSpPr>
          <p:nvPr>
            <p:ph type="dt" sz="half" idx="10"/>
          </p:nvPr>
        </p:nvSpPr>
        <p:spPr/>
        <p:txBody>
          <a:bodyPr/>
          <a:lstStyle/>
          <a:p>
            <a:fld id="{0B4B4F4E-3D50-4C79-8419-ABDF2D6F5A52}" type="datetime1">
              <a:rPr lang="it-IT" smtClean="0"/>
              <a:pPr/>
              <a:t>17/09/2019</a:t>
            </a:fld>
            <a:endParaRPr lang="it-IT"/>
          </a:p>
        </p:txBody>
      </p:sp>
      <p:sp>
        <p:nvSpPr>
          <p:cNvPr id="14" name="Segnaposto numero diapositiva 13"/>
          <p:cNvSpPr>
            <a:spLocks noGrp="1"/>
          </p:cNvSpPr>
          <p:nvPr>
            <p:ph type="sldNum" sz="quarter" idx="12"/>
          </p:nvPr>
        </p:nvSpPr>
        <p:spPr/>
        <p:txBody>
          <a:bodyPr/>
          <a:lstStyle/>
          <a:p>
            <a:fld id="{AF449E2C-DD02-4434-9323-91FDEB38365B}" type="slidenum">
              <a:rPr lang="it-IT" smtClean="0"/>
              <a:pPr/>
              <a:t>14</a:t>
            </a:fld>
            <a:endParaRPr lang="it-IT"/>
          </a:p>
        </p:txBody>
      </p:sp>
      <p:pic>
        <p:nvPicPr>
          <p:cNvPr id="16" name="Immagine 15" descr="giovani 2.jpg"/>
          <p:cNvPicPr>
            <a:picLocks noChangeAspect="1"/>
          </p:cNvPicPr>
          <p:nvPr/>
        </p:nvPicPr>
        <p:blipFill>
          <a:blip r:embed="rId5" cstate="print"/>
          <a:stretch>
            <a:fillRect/>
          </a:stretch>
        </p:blipFill>
        <p:spPr>
          <a:xfrm>
            <a:off x="5625011" y="5137887"/>
            <a:ext cx="2619397" cy="1490499"/>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 calcmode="lin" valueType="num">
                                      <p:cBhvr>
                                        <p:cTn id="23" dur="500" fill="hold"/>
                                        <p:tgtEl>
                                          <p:spTgt spid="12"/>
                                        </p:tgtEl>
                                        <p:attrNameLst>
                                          <p:attrName>style.rotation</p:attrName>
                                        </p:attrNameLst>
                                      </p:cBhvr>
                                      <p:tavLst>
                                        <p:tav tm="0">
                                          <p:val>
                                            <p:fltVal val="360"/>
                                          </p:val>
                                        </p:tav>
                                        <p:tav tm="100000">
                                          <p:val>
                                            <p:fltVal val="0"/>
                                          </p:val>
                                        </p:tav>
                                      </p:tavLst>
                                    </p:anim>
                                    <p:animEffect transition="in" filter="fade">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9" presetClass="entr" presetSubtype="0" decel="100000" fill="hold"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p:cTn id="36" dur="500" fill="hold"/>
                                        <p:tgtEl>
                                          <p:spTgt spid="16"/>
                                        </p:tgtEl>
                                        <p:attrNameLst>
                                          <p:attrName>ppt_w</p:attrName>
                                        </p:attrNameLst>
                                      </p:cBhvr>
                                      <p:tavLst>
                                        <p:tav tm="0">
                                          <p:val>
                                            <p:fltVal val="0"/>
                                          </p:val>
                                        </p:tav>
                                        <p:tav tm="100000">
                                          <p:val>
                                            <p:strVal val="#ppt_w"/>
                                          </p:val>
                                        </p:tav>
                                      </p:tavLst>
                                    </p:anim>
                                    <p:anim calcmode="lin" valueType="num">
                                      <p:cBhvr>
                                        <p:cTn id="37" dur="500" fill="hold"/>
                                        <p:tgtEl>
                                          <p:spTgt spid="16"/>
                                        </p:tgtEl>
                                        <p:attrNameLst>
                                          <p:attrName>ppt_h</p:attrName>
                                        </p:attrNameLst>
                                      </p:cBhvr>
                                      <p:tavLst>
                                        <p:tav tm="0">
                                          <p:val>
                                            <p:fltVal val="0"/>
                                          </p:val>
                                        </p:tav>
                                        <p:tav tm="100000">
                                          <p:val>
                                            <p:strVal val="#ppt_h"/>
                                          </p:val>
                                        </p:tav>
                                      </p:tavLst>
                                    </p:anim>
                                    <p:anim calcmode="lin" valueType="num">
                                      <p:cBhvr>
                                        <p:cTn id="38" dur="500" fill="hold"/>
                                        <p:tgtEl>
                                          <p:spTgt spid="16"/>
                                        </p:tgtEl>
                                        <p:attrNameLst>
                                          <p:attrName>style.rotation</p:attrName>
                                        </p:attrNameLst>
                                      </p:cBhvr>
                                      <p:tavLst>
                                        <p:tav tm="0">
                                          <p:val>
                                            <p:fltVal val="360"/>
                                          </p:val>
                                        </p:tav>
                                        <p:tav tm="100000">
                                          <p:val>
                                            <p:fltVal val="0"/>
                                          </p:val>
                                        </p:tav>
                                      </p:tavLst>
                                    </p:anim>
                                    <p:animEffect transition="in" filter="fade">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9">
                                            <p:txEl>
                                              <p:pRg st="4" end="4"/>
                                            </p:txEl>
                                          </p:spTgt>
                                        </p:tgtEl>
                                        <p:attrNameLst>
                                          <p:attrName>style.visibility</p:attrName>
                                        </p:attrNameLst>
                                      </p:cBhvr>
                                      <p:to>
                                        <p:strVal val="visible"/>
                                      </p:to>
                                    </p:set>
                                    <p:animEffect transition="in" filter="fade">
                                      <p:cBhvr>
                                        <p:cTn id="44" dur="1000"/>
                                        <p:tgtEl>
                                          <p:spTgt spid="9">
                                            <p:txEl>
                                              <p:pRg st="4" end="4"/>
                                            </p:txEl>
                                          </p:spTgt>
                                        </p:tgtEl>
                                      </p:cBhvr>
                                    </p:animEffect>
                                    <p:anim calcmode="lin" valueType="num">
                                      <p:cBhvr>
                                        <p:cTn id="45"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4. Il grande annuncio per tutti i giovani (1)</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4770537"/>
          </a:xfrm>
          <a:prstGeom prst="rect">
            <a:avLst/>
          </a:prstGeom>
          <a:solidFill>
            <a:srgbClr val="3AE0E4"/>
          </a:solidFill>
          <a:ln w="25400">
            <a:solidFill>
              <a:srgbClr val="FF0000"/>
            </a:solidFill>
          </a:ln>
        </p:spPr>
        <p:txBody>
          <a:bodyPr wrap="square" rtlCol="0">
            <a:spAutoFit/>
          </a:bodyPr>
          <a:lstStyle/>
          <a:p>
            <a:r>
              <a:rPr lang="it-IT" sz="1600" b="1" dirty="0"/>
              <a:t>A tutti i giovani il Papa annuncia tre grandi verità.</a:t>
            </a:r>
            <a:r>
              <a:rPr lang="it-IT" sz="1600" dirty="0"/>
              <a:t> </a:t>
            </a:r>
            <a:r>
              <a:rPr lang="it-IT" sz="1600" b="1" dirty="0"/>
              <a:t>Un «</a:t>
            </a:r>
            <a:r>
              <a:rPr lang="it-IT" sz="1600" b="1" dirty="0">
                <a:solidFill>
                  <a:srgbClr val="FF0000"/>
                </a:solidFill>
              </a:rPr>
              <a:t>Dio che è amore</a:t>
            </a:r>
            <a:r>
              <a:rPr lang="it-IT" sz="1600" b="1" dirty="0"/>
              <a:t>» e dunque «</a:t>
            </a:r>
            <a:r>
              <a:rPr lang="it-IT" sz="1600" b="1" i="1" dirty="0"/>
              <a:t>Dio ti ama, non dubitarne mai</a:t>
            </a:r>
            <a:r>
              <a:rPr lang="it-IT" sz="1600" b="1" dirty="0" smtClean="0"/>
              <a:t>»</a:t>
            </a:r>
            <a:r>
              <a:rPr lang="it-IT" sz="1600" dirty="0" smtClean="0"/>
              <a:t>. E’ </a:t>
            </a:r>
            <a:r>
              <a:rPr lang="it-IT" sz="1600" dirty="0"/>
              <a:t>il suo è un amore che «</a:t>
            </a:r>
            <a:r>
              <a:rPr lang="it-IT" sz="1600" b="1" i="1" dirty="0"/>
              <a:t>sa più di risalite che di cadute, di riconciliazione che di proibizione, di dare nuova opportunità che di condannare, di futuro che di passato</a:t>
            </a:r>
            <a:r>
              <a:rPr lang="it-IT" sz="1600" dirty="0" smtClean="0"/>
              <a:t>».</a:t>
            </a:r>
            <a:endParaRPr lang="it-IT" sz="1600" dirty="0"/>
          </a:p>
          <a:p>
            <a:endParaRPr lang="it-IT" sz="1600" b="1" dirty="0" smtClean="0"/>
          </a:p>
          <a:p>
            <a:r>
              <a:rPr lang="it-IT" sz="1600" b="1" dirty="0" smtClean="0"/>
              <a:t>La </a:t>
            </a:r>
            <a:r>
              <a:rPr lang="it-IT" sz="1600" b="1" dirty="0"/>
              <a:t>seconda verità è che «</a:t>
            </a:r>
            <a:r>
              <a:rPr lang="it-IT" sz="1600" b="1" dirty="0">
                <a:solidFill>
                  <a:srgbClr val="FF0000"/>
                </a:solidFill>
              </a:rPr>
              <a:t>Cristo ti salva</a:t>
            </a:r>
            <a:r>
              <a:rPr lang="it-IT" sz="1600" b="1" dirty="0"/>
              <a:t>». «</a:t>
            </a:r>
            <a:r>
              <a:rPr lang="it-IT" sz="1600" b="1" i="1" dirty="0"/>
              <a:t>Non dimenticare mai che Egli perdona settanta volte </a:t>
            </a:r>
            <a:r>
              <a:rPr lang="it-IT" sz="1600" b="1" i="1" dirty="0" smtClean="0"/>
              <a:t>sette</a:t>
            </a:r>
            <a:r>
              <a:rPr lang="it-IT" sz="1600" dirty="0" smtClean="0"/>
              <a:t>». </a:t>
            </a:r>
            <a:r>
              <a:rPr lang="it-IT" sz="1600" dirty="0"/>
              <a:t>Gesù ci ama e ci salva perché «</a:t>
            </a:r>
            <a:r>
              <a:rPr lang="it-IT" sz="1600" i="1" dirty="0"/>
              <a:t>solo quello che si ama può essere salvato. Solo quello che si abbraccia può essere trasformato. </a:t>
            </a:r>
            <a:endParaRPr lang="it-IT" sz="1600" i="1" dirty="0" smtClean="0"/>
          </a:p>
          <a:p>
            <a:endParaRPr lang="it-IT" sz="1600" b="1" dirty="0" smtClean="0"/>
          </a:p>
          <a:p>
            <a:r>
              <a:rPr lang="it-IT" sz="1600" b="1" dirty="0" smtClean="0"/>
              <a:t>La terza verità è che «</a:t>
            </a:r>
            <a:r>
              <a:rPr lang="it-IT" sz="1600" b="1" dirty="0" smtClean="0">
                <a:solidFill>
                  <a:srgbClr val="FF0000"/>
                </a:solidFill>
              </a:rPr>
              <a:t>Egli vive!</a:t>
            </a:r>
            <a:r>
              <a:rPr lang="it-IT" sz="1600" b="1" dirty="0" smtClean="0"/>
              <a:t>». «</a:t>
            </a:r>
            <a:r>
              <a:rPr lang="it-IT" sz="1600" b="1" i="1" dirty="0" smtClean="0"/>
              <a:t>Occorre </a:t>
            </a:r>
            <a:r>
              <a:rPr lang="it-IT" sz="1600" b="1" i="1" dirty="0" err="1" smtClean="0"/>
              <a:t>ricordarlo</a:t>
            </a:r>
            <a:r>
              <a:rPr lang="it-IT" sz="1600" i="1" dirty="0" err="1" smtClean="0"/>
              <a:t>…</a:t>
            </a:r>
            <a:r>
              <a:rPr lang="it-IT" sz="1600" i="1" dirty="0" smtClean="0"/>
              <a:t> perché corriamo il rischio di prendere Gesù Cristo solo come un buon esempio del passato, come un ricordo, come qualcuno che ci ha salvato duemila anni fa. Questo non ci servirebbe a nulla, ci lascerebbe uguali a prima, non ci libererebbe</a:t>
            </a:r>
            <a:r>
              <a:rPr lang="it-IT" sz="1600" dirty="0" smtClean="0"/>
              <a:t>». </a:t>
            </a:r>
          </a:p>
          <a:p>
            <a:endParaRPr lang="it-IT" sz="1600" b="1" dirty="0" smtClean="0"/>
          </a:p>
          <a:p>
            <a:r>
              <a:rPr lang="it-IT" sz="1600" b="1" dirty="0" smtClean="0"/>
              <a:t>Se «</a:t>
            </a:r>
            <a:r>
              <a:rPr lang="it-IT" sz="1600" b="1" i="1" dirty="0" smtClean="0"/>
              <a:t>Egli vive, questo è una garanzia che il bene può farsi strada nella nostra </a:t>
            </a:r>
            <a:r>
              <a:rPr lang="it-IT" sz="1600" b="1" i="1" dirty="0" err="1" smtClean="0"/>
              <a:t>vita</a:t>
            </a:r>
            <a:r>
              <a:rPr lang="it-IT" sz="1600" i="1" dirty="0" err="1" smtClean="0"/>
              <a:t>…</a:t>
            </a:r>
            <a:r>
              <a:rPr lang="it-IT" sz="1600" i="1" dirty="0" smtClean="0"/>
              <a:t>. Allora possiamo smettere di lamentarci e guardare avanti, perché </a:t>
            </a:r>
            <a:r>
              <a:rPr lang="it-IT" sz="1600" b="1" i="1" dirty="0" smtClean="0"/>
              <a:t>con Lui si può sempre guardare avanti</a:t>
            </a:r>
            <a:r>
              <a:rPr lang="it-IT" sz="1600" dirty="0" smtClean="0"/>
              <a:t>». n queste verità compare il Padre e compare Gesù. E dove ci sono loro, c’è anche lo Spirito Santo. «</a:t>
            </a:r>
            <a:r>
              <a:rPr lang="it-IT" sz="1600" b="1" i="1" dirty="0" smtClean="0"/>
              <a:t>Invoca ogni giorno lo Spirito </a:t>
            </a:r>
            <a:r>
              <a:rPr lang="it-IT" sz="1600" b="1" i="1" dirty="0" err="1" smtClean="0"/>
              <a:t>Santo…</a:t>
            </a:r>
            <a:r>
              <a:rPr lang="it-IT" sz="1600" b="1" i="1" dirty="0" smtClean="0"/>
              <a:t> Non perdi nulla ed Egli può cambiare la tua vita, </a:t>
            </a:r>
            <a:r>
              <a:rPr lang="it-IT" sz="1600" i="1" dirty="0" smtClean="0"/>
              <a:t>può illuminarla e darle una rotta migliore. Non ti mutila, non ti toglie niente, anzi, ti aiuta a trovare ciò di cui hai bisogno nel modo migliore</a:t>
            </a:r>
            <a:r>
              <a:rPr lang="it-IT" sz="1600" dirty="0" smtClean="0"/>
              <a:t>».</a:t>
            </a:r>
            <a:endParaRPr lang="it-IT" sz="1600" dirty="0"/>
          </a:p>
        </p:txBody>
      </p:sp>
      <p:sp>
        <p:nvSpPr>
          <p:cNvPr id="12" name="Segnaposto data 11"/>
          <p:cNvSpPr>
            <a:spLocks noGrp="1"/>
          </p:cNvSpPr>
          <p:nvPr>
            <p:ph type="dt" sz="half" idx="10"/>
          </p:nvPr>
        </p:nvSpPr>
        <p:spPr/>
        <p:txBody>
          <a:bodyPr/>
          <a:lstStyle/>
          <a:p>
            <a:fld id="{3EA84CE6-31B4-4DFB-BE4D-0DBD14D62400}"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15</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1000"/>
                                        <p:tgtEl>
                                          <p:spTgt spid="9">
                                            <p:txEl>
                                              <p:pRg st="4" end="4"/>
                                            </p:txEl>
                                          </p:spTgt>
                                        </p:tgtEl>
                                      </p:cBhvr>
                                    </p:animEffect>
                                    <p:anim calcmode="lin" valueType="num">
                                      <p:cBhvr>
                                        <p:cTn id="29"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animEffect transition="in" filter="fade">
                                      <p:cBhvr>
                                        <p:cTn id="35" dur="1000"/>
                                        <p:tgtEl>
                                          <p:spTgt spid="9">
                                            <p:txEl>
                                              <p:pRg st="6" end="6"/>
                                            </p:txEl>
                                          </p:spTgt>
                                        </p:tgtEl>
                                      </p:cBhvr>
                                    </p:animEffect>
                                    <p:anim calcmode="lin" valueType="num">
                                      <p:cBhvr>
                                        <p:cTn id="36"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5. Percorsi di gioventù (1)</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195736" y="1700808"/>
            <a:ext cx="6696744" cy="4524315"/>
          </a:xfrm>
          <a:prstGeom prst="rect">
            <a:avLst/>
          </a:prstGeom>
          <a:solidFill>
            <a:srgbClr val="3AE0E4"/>
          </a:solidFill>
          <a:ln w="25400">
            <a:solidFill>
              <a:srgbClr val="FF0000"/>
            </a:solidFill>
          </a:ln>
        </p:spPr>
        <p:txBody>
          <a:bodyPr wrap="square" rtlCol="0">
            <a:spAutoFit/>
          </a:bodyPr>
          <a:lstStyle/>
          <a:p>
            <a:r>
              <a:rPr lang="it-IT" sz="1600" b="1" dirty="0"/>
              <a:t>«</a:t>
            </a:r>
            <a:r>
              <a:rPr lang="it-IT" sz="1600" b="1" i="1" dirty="0"/>
              <a:t>L’amore di Dio e il nostro rapporto con Cristo vivo non ci impediscono di sognare, non ci chiedono di restringere i nostri orizzonti. Al contrario, questo amore ci sprona, ci stimola, ci proietta verso una vita migliore e più bella. </a:t>
            </a:r>
            <a:r>
              <a:rPr lang="it-IT" sz="1600" i="1" dirty="0"/>
              <a:t>La parola “inquietudine” riassume molte delle aspirazioni dei cuori dei giovani</a:t>
            </a:r>
            <a:r>
              <a:rPr lang="it-IT" sz="1600" dirty="0" smtClean="0"/>
              <a:t>». La </a:t>
            </a:r>
            <a:r>
              <a:rPr lang="it-IT" sz="1600" dirty="0"/>
              <a:t>giovinezza non può restare un «</a:t>
            </a:r>
            <a:r>
              <a:rPr lang="it-IT" sz="1600" i="1" dirty="0"/>
              <a:t>tempo sospeso</a:t>
            </a:r>
            <a:r>
              <a:rPr lang="it-IT" sz="1600" dirty="0"/>
              <a:t>», perché «</a:t>
            </a:r>
            <a:r>
              <a:rPr lang="it-IT" sz="1600" i="1" dirty="0"/>
              <a:t>è l’età delle scelte</a:t>
            </a:r>
            <a:r>
              <a:rPr lang="it-IT" sz="1600" dirty="0"/>
              <a:t>» in ambito professionale, sociale, politico e anche nella scelta del partner o nell’avere i primi figli. </a:t>
            </a:r>
            <a:endParaRPr lang="it-IT" sz="1600" dirty="0" smtClean="0"/>
          </a:p>
          <a:p>
            <a:endParaRPr lang="it-IT" sz="1600" b="1" dirty="0"/>
          </a:p>
          <a:p>
            <a:r>
              <a:rPr lang="it-IT" sz="1600" b="1" dirty="0" smtClean="0"/>
              <a:t>L’ansia </a:t>
            </a:r>
            <a:r>
              <a:rPr lang="it-IT" sz="1600" b="1" dirty="0"/>
              <a:t>«p</a:t>
            </a:r>
            <a:r>
              <a:rPr lang="it-IT" sz="1600" b="1" i="1" dirty="0"/>
              <a:t>uò diventare una grande nemica quando ci porta ad arrenderci perché scopriamo che i risultati non sono immediati. I sogni più belli si conquistano con speranza, pazienza e impegno, rinunciando alla fretta.</a:t>
            </a:r>
            <a:r>
              <a:rPr lang="it-IT" sz="1600" i="1" dirty="0"/>
              <a:t> Nello stesso tempo, non bisogna bloccarsi per insicurezza, </a:t>
            </a:r>
            <a:r>
              <a:rPr lang="it-IT" sz="1600" b="1" i="1" dirty="0"/>
              <a:t>non bisogna avere paura di rischiare e di commettere errori</a:t>
            </a:r>
            <a:r>
              <a:rPr lang="it-IT" sz="1600" dirty="0" smtClean="0"/>
              <a:t>». </a:t>
            </a:r>
          </a:p>
          <a:p>
            <a:endParaRPr lang="it-IT" sz="1600" dirty="0"/>
          </a:p>
          <a:p>
            <a:r>
              <a:rPr lang="it-IT" sz="1600" b="1" dirty="0" smtClean="0"/>
              <a:t>Francesco </a:t>
            </a:r>
            <a:r>
              <a:rPr lang="it-IT" sz="1600" dirty="0"/>
              <a:t>invita i giovani a non osservare la vita dal balcone, a non passare la vita davanti a uno schermo, a non ridursi a veicoli abbandonati e a non guardare il mondo da turisti: «</a:t>
            </a:r>
            <a:r>
              <a:rPr lang="it-IT" sz="1600" b="1" i="1" dirty="0"/>
              <a:t>Fatevi sentire! Scacciate le paure che vi </a:t>
            </a:r>
            <a:r>
              <a:rPr lang="it-IT" sz="1600" b="1" i="1" dirty="0" err="1"/>
              <a:t>paralizzano…</a:t>
            </a:r>
            <a:r>
              <a:rPr lang="it-IT" sz="1600" b="1" i="1" dirty="0"/>
              <a:t> vivete!</a:t>
            </a:r>
            <a:r>
              <a:rPr lang="it-IT" sz="1600" b="1" dirty="0"/>
              <a:t>»</a:t>
            </a:r>
            <a:r>
              <a:rPr lang="it-IT" sz="1600" dirty="0"/>
              <a:t> </a:t>
            </a:r>
          </a:p>
        </p:txBody>
      </p:sp>
      <p:sp>
        <p:nvSpPr>
          <p:cNvPr id="12" name="Segnaposto data 11"/>
          <p:cNvSpPr>
            <a:spLocks noGrp="1"/>
          </p:cNvSpPr>
          <p:nvPr>
            <p:ph type="dt" sz="half" idx="10"/>
          </p:nvPr>
        </p:nvSpPr>
        <p:spPr/>
        <p:txBody>
          <a:bodyPr/>
          <a:lstStyle/>
          <a:p>
            <a:fld id="{0156D7A3-60CF-423E-9735-E88AA4898ABC}"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16</a:t>
            </a:fld>
            <a:endParaRPr lang="it-IT"/>
          </a:p>
        </p:txBody>
      </p:sp>
      <p:pic>
        <p:nvPicPr>
          <p:cNvPr id="16" name="Immagine 15" descr="sinodo13.jpg"/>
          <p:cNvPicPr>
            <a:picLocks noChangeAspect="1"/>
          </p:cNvPicPr>
          <p:nvPr/>
        </p:nvPicPr>
        <p:blipFill>
          <a:blip r:embed="rId4" cstate="print"/>
          <a:stretch>
            <a:fillRect/>
          </a:stretch>
        </p:blipFill>
        <p:spPr>
          <a:xfrm>
            <a:off x="179512" y="3140968"/>
            <a:ext cx="1944216" cy="1092403"/>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 calcmode="lin" valueType="num">
                                      <p:cBhvr>
                                        <p:cTn id="16" dur="500" fill="hold"/>
                                        <p:tgtEl>
                                          <p:spTgt spid="16"/>
                                        </p:tgtEl>
                                        <p:attrNameLst>
                                          <p:attrName>style.rotation</p:attrName>
                                        </p:attrNameLst>
                                      </p:cBhvr>
                                      <p:tavLst>
                                        <p:tav tm="0">
                                          <p:val>
                                            <p:fltVal val="360"/>
                                          </p:val>
                                        </p:tav>
                                        <p:tav tm="100000">
                                          <p:val>
                                            <p:fltVal val="0"/>
                                          </p:val>
                                        </p:tav>
                                      </p:tavLst>
                                    </p:anim>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5. Percorsi di gioventù (2)</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5400600" cy="4770537"/>
          </a:xfrm>
          <a:prstGeom prst="rect">
            <a:avLst/>
          </a:prstGeom>
          <a:solidFill>
            <a:srgbClr val="3AE0E4"/>
          </a:solidFill>
          <a:ln w="25400">
            <a:solidFill>
              <a:srgbClr val="FF0000"/>
            </a:solidFill>
          </a:ln>
        </p:spPr>
        <p:txBody>
          <a:bodyPr wrap="square" rtlCol="0">
            <a:spAutoFit/>
          </a:bodyPr>
          <a:lstStyle/>
          <a:p>
            <a:r>
              <a:rPr lang="it-IT" sz="1600" b="1" dirty="0"/>
              <a:t>«</a:t>
            </a:r>
            <a:r>
              <a:rPr lang="it-IT" sz="1600" b="1" i="1" dirty="0"/>
              <a:t>Non conoscerai la vera pienezza dell’essere giovane, </a:t>
            </a:r>
            <a:r>
              <a:rPr lang="it-IT" sz="1600" b="1" i="1" dirty="0" err="1"/>
              <a:t>se…</a:t>
            </a:r>
            <a:r>
              <a:rPr lang="it-IT" sz="1600" b="1" i="1" dirty="0"/>
              <a:t> non vivi l’amicizia con Gesù</a:t>
            </a:r>
            <a:r>
              <a:rPr lang="it-IT" sz="1600" b="1" dirty="0" smtClean="0"/>
              <a:t>»</a:t>
            </a:r>
            <a:r>
              <a:rPr lang="it-IT" sz="1600" dirty="0" smtClean="0"/>
              <a:t>. </a:t>
            </a:r>
            <a:r>
              <a:rPr lang="it-IT" sz="1600" dirty="0"/>
              <a:t>L’amicizia con lui è indissolubile perché non ci abbandona </a:t>
            </a:r>
            <a:r>
              <a:rPr lang="it-IT" sz="1600" dirty="0" smtClean="0"/>
              <a:t>e </a:t>
            </a:r>
            <a:r>
              <a:rPr lang="it-IT" sz="1600" dirty="0"/>
              <a:t>così come con l’amico «</a:t>
            </a:r>
            <a:r>
              <a:rPr lang="it-IT" sz="1600" i="1" dirty="0"/>
              <a:t>parliamo, condividiamo anche le cose più segrete, con Gesù pure conversiamo</a:t>
            </a:r>
            <a:r>
              <a:rPr lang="it-IT" sz="1600" dirty="0"/>
              <a:t>»: pregando «</a:t>
            </a:r>
            <a:r>
              <a:rPr lang="it-IT" sz="1600" i="1" dirty="0"/>
              <a:t>facciamo il suo gioco, gli facciamo spazio perché Egli possa agire e possa entrare e possa vincere</a:t>
            </a:r>
            <a:r>
              <a:rPr lang="it-IT" sz="1600" dirty="0" smtClean="0"/>
              <a:t>». </a:t>
            </a:r>
          </a:p>
          <a:p>
            <a:endParaRPr lang="it-IT" sz="1600" b="1" dirty="0"/>
          </a:p>
          <a:p>
            <a:r>
              <a:rPr lang="it-IT" sz="1600" b="1" dirty="0" smtClean="0"/>
              <a:t>Sant'Oscar </a:t>
            </a:r>
            <a:r>
              <a:rPr lang="it-IT" sz="1600" b="1" dirty="0"/>
              <a:t>Romero diceva: «</a:t>
            </a:r>
            <a:r>
              <a:rPr lang="it-IT" sz="1600" b="1" i="1" dirty="0"/>
              <a:t>Il cristianesimo non è un insieme di verità in cui occorre credere, di leggi da osservare, di divieti. Così risulta ripugnante. Il cristianesimo è una Persona che mi ha amato così tanto da reclamare il mio amore. Il cristianesimo è Cristo</a:t>
            </a:r>
            <a:r>
              <a:rPr lang="it-IT" sz="1600" b="1" dirty="0"/>
              <a:t>»</a:t>
            </a:r>
            <a:r>
              <a:rPr lang="it-IT" sz="1600" dirty="0"/>
              <a:t>.</a:t>
            </a:r>
          </a:p>
          <a:p>
            <a:endParaRPr lang="it-IT" sz="1600" dirty="0" smtClean="0"/>
          </a:p>
          <a:p>
            <a:r>
              <a:rPr lang="it-IT" sz="1600" b="1" dirty="0" smtClean="0"/>
              <a:t>Il Papa </a:t>
            </a:r>
            <a:r>
              <a:rPr lang="it-IT" sz="1600" dirty="0" smtClean="0"/>
              <a:t>indica l’importanza </a:t>
            </a:r>
            <a:r>
              <a:rPr lang="it-IT" sz="1600" dirty="0"/>
              <a:t>di cercare «</a:t>
            </a:r>
            <a:r>
              <a:rPr lang="it-IT" sz="1600" b="1" i="1" dirty="0"/>
              <a:t>uno sviluppo spirituale</a:t>
            </a:r>
            <a:r>
              <a:rPr lang="it-IT" sz="1600" dirty="0"/>
              <a:t>», di «</a:t>
            </a:r>
            <a:r>
              <a:rPr lang="it-IT" sz="1600" b="1" i="1" dirty="0"/>
              <a:t>cercare il Signore e custodire la sua Parola</a:t>
            </a:r>
            <a:r>
              <a:rPr lang="it-IT" sz="1600" dirty="0"/>
              <a:t>», di mantenere «</a:t>
            </a:r>
            <a:r>
              <a:rPr lang="it-IT" sz="1600" i="1" dirty="0"/>
              <a:t>la “connessione” con </a:t>
            </a:r>
            <a:r>
              <a:rPr lang="it-IT" sz="1600" i="1" dirty="0" err="1"/>
              <a:t>Gesù…</a:t>
            </a:r>
            <a:r>
              <a:rPr lang="it-IT" sz="1600" i="1" dirty="0"/>
              <a:t> perché</a:t>
            </a:r>
            <a:r>
              <a:rPr lang="it-IT" sz="1600" b="1" i="1" dirty="0"/>
              <a:t> non crescerai nella felicità e nella santità solo con le tue forze e la tua mente</a:t>
            </a:r>
            <a:r>
              <a:rPr lang="it-IT" sz="1600" b="1" dirty="0" smtClean="0"/>
              <a:t>»</a:t>
            </a:r>
            <a:r>
              <a:rPr lang="it-IT" sz="1600" dirty="0" smtClean="0"/>
              <a:t>. </a:t>
            </a:r>
            <a:endParaRPr lang="it-IT" sz="1600" i="1" dirty="0" smtClean="0"/>
          </a:p>
        </p:txBody>
      </p:sp>
      <p:sp>
        <p:nvSpPr>
          <p:cNvPr id="12" name="Segnaposto data 11"/>
          <p:cNvSpPr>
            <a:spLocks noGrp="1"/>
          </p:cNvSpPr>
          <p:nvPr>
            <p:ph type="dt" sz="half" idx="10"/>
          </p:nvPr>
        </p:nvSpPr>
        <p:spPr/>
        <p:txBody>
          <a:bodyPr/>
          <a:lstStyle/>
          <a:p>
            <a:fld id="{A59E6840-D470-41B1-9045-7BDC904082F6}"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17</a:t>
            </a:fld>
            <a:endParaRPr lang="it-IT"/>
          </a:p>
        </p:txBody>
      </p:sp>
      <p:pic>
        <p:nvPicPr>
          <p:cNvPr id="16" name="Immagine 15" descr="preg6.jpg"/>
          <p:cNvPicPr>
            <a:picLocks noChangeAspect="1"/>
          </p:cNvPicPr>
          <p:nvPr/>
        </p:nvPicPr>
        <p:blipFill>
          <a:blip r:embed="rId4" cstate="print"/>
          <a:stretch>
            <a:fillRect/>
          </a:stretch>
        </p:blipFill>
        <p:spPr>
          <a:xfrm>
            <a:off x="6084168" y="4365104"/>
            <a:ext cx="2766017" cy="2063874"/>
          </a:xfrm>
          <a:prstGeom prst="rect">
            <a:avLst/>
          </a:prstGeom>
          <a:ln w="25400">
            <a:solidFill>
              <a:srgbClr val="FF0000"/>
            </a:solidFill>
          </a:ln>
        </p:spPr>
      </p:pic>
      <p:pic>
        <p:nvPicPr>
          <p:cNvPr id="14" name="Immagine 13" descr="rom.jpg"/>
          <p:cNvPicPr>
            <a:picLocks noChangeAspect="1"/>
          </p:cNvPicPr>
          <p:nvPr/>
        </p:nvPicPr>
        <p:blipFill>
          <a:blip r:embed="rId5" cstate="print"/>
          <a:stretch>
            <a:fillRect/>
          </a:stretch>
        </p:blipFill>
        <p:spPr>
          <a:xfrm>
            <a:off x="6084168" y="1700808"/>
            <a:ext cx="1764352" cy="2548508"/>
          </a:xfrm>
          <a:prstGeom prst="rect">
            <a:avLst/>
          </a:prstGeom>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 calcmode="lin" valueType="num">
                                      <p:cBhvr>
                                        <p:cTn id="23" dur="500" fill="hold"/>
                                        <p:tgtEl>
                                          <p:spTgt spid="14"/>
                                        </p:tgtEl>
                                        <p:attrNameLst>
                                          <p:attrName>style.rotation</p:attrName>
                                        </p:attrNameLst>
                                      </p:cBhvr>
                                      <p:tavLst>
                                        <p:tav tm="0">
                                          <p:val>
                                            <p:fltVal val="360"/>
                                          </p:val>
                                        </p:tav>
                                        <p:tav tm="100000">
                                          <p:val>
                                            <p:fltVal val="0"/>
                                          </p:val>
                                        </p:tav>
                                      </p:tavLst>
                                    </p:anim>
                                    <p:animEffect transition="in" filter="fade">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9" presetClass="entr" presetSubtype="0" decel="100000" fill="hold"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p:cTn id="36" dur="500" fill="hold"/>
                                        <p:tgtEl>
                                          <p:spTgt spid="16"/>
                                        </p:tgtEl>
                                        <p:attrNameLst>
                                          <p:attrName>ppt_w</p:attrName>
                                        </p:attrNameLst>
                                      </p:cBhvr>
                                      <p:tavLst>
                                        <p:tav tm="0">
                                          <p:val>
                                            <p:fltVal val="0"/>
                                          </p:val>
                                        </p:tav>
                                        <p:tav tm="100000">
                                          <p:val>
                                            <p:strVal val="#ppt_w"/>
                                          </p:val>
                                        </p:tav>
                                      </p:tavLst>
                                    </p:anim>
                                    <p:anim calcmode="lin" valueType="num">
                                      <p:cBhvr>
                                        <p:cTn id="37" dur="500" fill="hold"/>
                                        <p:tgtEl>
                                          <p:spTgt spid="16"/>
                                        </p:tgtEl>
                                        <p:attrNameLst>
                                          <p:attrName>ppt_h</p:attrName>
                                        </p:attrNameLst>
                                      </p:cBhvr>
                                      <p:tavLst>
                                        <p:tav tm="0">
                                          <p:val>
                                            <p:fltVal val="0"/>
                                          </p:val>
                                        </p:tav>
                                        <p:tav tm="100000">
                                          <p:val>
                                            <p:strVal val="#ppt_h"/>
                                          </p:val>
                                        </p:tav>
                                      </p:tavLst>
                                    </p:anim>
                                    <p:anim calcmode="lin" valueType="num">
                                      <p:cBhvr>
                                        <p:cTn id="38" dur="500" fill="hold"/>
                                        <p:tgtEl>
                                          <p:spTgt spid="16"/>
                                        </p:tgtEl>
                                        <p:attrNameLst>
                                          <p:attrName>style.rotation</p:attrName>
                                        </p:attrNameLst>
                                      </p:cBhvr>
                                      <p:tavLst>
                                        <p:tav tm="0">
                                          <p:val>
                                            <p:fltVal val="360"/>
                                          </p:val>
                                        </p:tav>
                                        <p:tav tm="100000">
                                          <p:val>
                                            <p:fltVal val="0"/>
                                          </p:val>
                                        </p:tav>
                                      </p:tavLst>
                                    </p:anim>
                                    <p:animEffect transition="in" filter="fade">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9">
                                            <p:txEl>
                                              <p:pRg st="4" end="4"/>
                                            </p:txEl>
                                          </p:spTgt>
                                        </p:tgtEl>
                                        <p:attrNameLst>
                                          <p:attrName>style.visibility</p:attrName>
                                        </p:attrNameLst>
                                      </p:cBhvr>
                                      <p:to>
                                        <p:strVal val="visible"/>
                                      </p:to>
                                    </p:set>
                                    <p:animEffect transition="in" filter="fade">
                                      <p:cBhvr>
                                        <p:cTn id="44" dur="1000"/>
                                        <p:tgtEl>
                                          <p:spTgt spid="9">
                                            <p:txEl>
                                              <p:pRg st="4" end="4"/>
                                            </p:txEl>
                                          </p:spTgt>
                                        </p:tgtEl>
                                      </p:cBhvr>
                                    </p:animEffect>
                                    <p:anim calcmode="lin" valueType="num">
                                      <p:cBhvr>
                                        <p:cTn id="45"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5. Percorsi di gioventù (3)</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771800" y="1700808"/>
            <a:ext cx="6120680" cy="4770537"/>
          </a:xfrm>
          <a:prstGeom prst="rect">
            <a:avLst/>
          </a:prstGeom>
          <a:solidFill>
            <a:srgbClr val="3AE0E4"/>
          </a:solidFill>
          <a:ln w="25400">
            <a:solidFill>
              <a:srgbClr val="FF0000"/>
            </a:solidFill>
          </a:ln>
        </p:spPr>
        <p:txBody>
          <a:bodyPr wrap="square" rtlCol="0">
            <a:spAutoFit/>
          </a:bodyPr>
          <a:lstStyle/>
          <a:p>
            <a:r>
              <a:rPr lang="it-IT" sz="1600" b="1" dirty="0" smtClean="0"/>
              <a:t>« </a:t>
            </a:r>
            <a:r>
              <a:rPr lang="it-IT" sz="1600" b="1" i="1" dirty="0" smtClean="0"/>
              <a:t>E’ </a:t>
            </a:r>
            <a:r>
              <a:rPr lang="it-IT" sz="1600" b="1" i="1" dirty="0"/>
              <a:t>sempre meglio vivere la fede insieme ed esprimere il nostro amore in una vita comunitaria</a:t>
            </a:r>
            <a:r>
              <a:rPr lang="it-IT" sz="1600" b="1" dirty="0" smtClean="0"/>
              <a:t>», </a:t>
            </a:r>
            <a:r>
              <a:rPr lang="it-IT" sz="1600" b="1" dirty="0"/>
              <a:t>superando «</a:t>
            </a:r>
            <a:r>
              <a:rPr lang="it-IT" sz="1600" b="1" i="1" dirty="0"/>
              <a:t>la tentazione di chiuderci in noi stessi, nei nostri problemi</a:t>
            </a:r>
            <a:r>
              <a:rPr lang="it-IT" sz="1600" i="1" dirty="0"/>
              <a:t>, nei sentimenti feriti, nelle lamentele e nelle comodità</a:t>
            </a:r>
            <a:r>
              <a:rPr lang="it-IT" sz="1600" dirty="0" smtClean="0"/>
              <a:t>». </a:t>
            </a:r>
            <a:r>
              <a:rPr lang="it-IT" sz="1600" dirty="0"/>
              <a:t>Dio «</a:t>
            </a:r>
            <a:r>
              <a:rPr lang="it-IT" sz="1600" i="1" dirty="0"/>
              <a:t>ama la gioia dei giovani e li invita soprattutto a quell’allegria che si vive nella comunione fraterna</a:t>
            </a:r>
            <a:r>
              <a:rPr lang="it-IT" sz="1600" dirty="0" smtClean="0"/>
              <a:t>».</a:t>
            </a:r>
            <a:endParaRPr lang="it-IT" sz="1600" dirty="0"/>
          </a:p>
          <a:p>
            <a:endParaRPr lang="it-IT" sz="1600" b="1" dirty="0" smtClean="0"/>
          </a:p>
          <a:p>
            <a:r>
              <a:rPr lang="it-IT" sz="1600" b="1" dirty="0" smtClean="0"/>
              <a:t>Il </a:t>
            </a:r>
            <a:r>
              <a:rPr lang="it-IT" sz="1600" b="1" dirty="0"/>
              <a:t>Papa parla poi dei «giovani impegnati», affermando che possono a volte correre «</a:t>
            </a:r>
            <a:r>
              <a:rPr lang="it-IT" sz="1600" b="1" i="1" dirty="0"/>
              <a:t>il rischio di chiudersi in piccoli gruppi... Sentono di vivere l’amore fraterno, ma forse il loro gruppo è diventato un semplice prolungamento del loro io</a:t>
            </a:r>
            <a:r>
              <a:rPr lang="it-IT" sz="1600" i="1" dirty="0"/>
              <a:t>. Questo </a:t>
            </a:r>
            <a:r>
              <a:rPr lang="it-IT" sz="1600" i="1" dirty="0" smtClean="0"/>
              <a:t>fa dimenticare che </a:t>
            </a:r>
            <a:r>
              <a:rPr lang="it-IT" sz="1600" i="1" dirty="0"/>
              <a:t>la vocazione laicale è prima di tutto la carità nella famiglia e la carità sociale o politica</a:t>
            </a:r>
            <a:r>
              <a:rPr lang="it-IT" sz="1600" dirty="0" smtClean="0"/>
              <a:t>».</a:t>
            </a:r>
            <a:r>
              <a:rPr lang="it-IT" sz="1600" dirty="0"/>
              <a:t> </a:t>
            </a:r>
            <a:endParaRPr lang="it-IT" sz="1600" dirty="0" smtClean="0"/>
          </a:p>
          <a:p>
            <a:endParaRPr lang="it-IT" sz="1600" b="1" dirty="0"/>
          </a:p>
          <a:p>
            <a:r>
              <a:rPr lang="it-IT" sz="1600" b="1" dirty="0" smtClean="0"/>
              <a:t>Francesco </a:t>
            </a:r>
            <a:r>
              <a:rPr lang="it-IT" sz="1600" b="1" dirty="0"/>
              <a:t>propone «</a:t>
            </a:r>
            <a:r>
              <a:rPr lang="it-IT" sz="1600" b="1" i="1" dirty="0"/>
              <a:t>ai giovani di andare oltre i gruppi di amici e costruire l’amicizia sociale, cercare il bene comune. L’inimicizia sociale distrugge.</a:t>
            </a:r>
            <a:r>
              <a:rPr lang="it-IT" sz="1600" i="1" dirty="0"/>
              <a:t> </a:t>
            </a:r>
            <a:r>
              <a:rPr lang="it-IT" sz="1600" i="1" dirty="0" smtClean="0"/>
              <a:t>Un </a:t>
            </a:r>
            <a:r>
              <a:rPr lang="it-IT" sz="1600" i="1" dirty="0"/>
              <a:t>paese si distrugge per l’inimicizia. Il mondo si distrugge per l’inimicizia. E l’inimicizia più grande è la guerra. Oggigiorno vediamo che il mondo si sta distruggendo per la guerra. Perché sono incapaci di sedersi e parlare</a:t>
            </a:r>
            <a:r>
              <a:rPr lang="it-IT" sz="1600" dirty="0" smtClean="0"/>
              <a:t>».</a:t>
            </a:r>
            <a:endParaRPr lang="it-IT" sz="1600" dirty="0"/>
          </a:p>
        </p:txBody>
      </p:sp>
      <p:sp>
        <p:nvSpPr>
          <p:cNvPr id="12" name="Segnaposto data 11"/>
          <p:cNvSpPr>
            <a:spLocks noGrp="1"/>
          </p:cNvSpPr>
          <p:nvPr>
            <p:ph type="dt" sz="half" idx="10"/>
          </p:nvPr>
        </p:nvSpPr>
        <p:spPr/>
        <p:txBody>
          <a:bodyPr/>
          <a:lstStyle/>
          <a:p>
            <a:fld id="{FD80A670-4906-4E87-A5FC-1098B1081FD6}"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18</a:t>
            </a:fld>
            <a:endParaRPr lang="it-IT"/>
          </a:p>
        </p:txBody>
      </p:sp>
      <p:pic>
        <p:nvPicPr>
          <p:cNvPr id="15" name="Immagine 14" descr="preg4.jpg"/>
          <p:cNvPicPr>
            <a:picLocks noChangeAspect="1"/>
          </p:cNvPicPr>
          <p:nvPr/>
        </p:nvPicPr>
        <p:blipFill>
          <a:blip r:embed="rId4" cstate="print"/>
          <a:stretch>
            <a:fillRect/>
          </a:stretch>
        </p:blipFill>
        <p:spPr>
          <a:xfrm>
            <a:off x="179512" y="2924944"/>
            <a:ext cx="2499494" cy="1872208"/>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 calcmode="lin" valueType="num">
                                      <p:cBhvr>
                                        <p:cTn id="16" dur="500" fill="hold"/>
                                        <p:tgtEl>
                                          <p:spTgt spid="15"/>
                                        </p:tgtEl>
                                        <p:attrNameLst>
                                          <p:attrName>style.rotation</p:attrName>
                                        </p:attrNameLst>
                                      </p:cBhvr>
                                      <p:tavLst>
                                        <p:tav tm="0">
                                          <p:val>
                                            <p:fltVal val="360"/>
                                          </p:val>
                                        </p:tav>
                                        <p:tav tm="100000">
                                          <p:val>
                                            <p:fltVal val="0"/>
                                          </p:val>
                                        </p:tav>
                                      </p:tavLst>
                                    </p:anim>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5. Percorsi di gioventù (4)</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6192688" cy="4524315"/>
          </a:xfrm>
          <a:prstGeom prst="rect">
            <a:avLst/>
          </a:prstGeom>
          <a:solidFill>
            <a:srgbClr val="3AE0E4"/>
          </a:solidFill>
          <a:ln w="25400">
            <a:solidFill>
              <a:srgbClr val="FF0000"/>
            </a:solidFill>
          </a:ln>
        </p:spPr>
        <p:txBody>
          <a:bodyPr wrap="square" rtlCol="0">
            <a:spAutoFit/>
          </a:bodyPr>
          <a:lstStyle/>
          <a:p>
            <a:r>
              <a:rPr lang="it-IT" sz="1600" b="1" dirty="0"/>
              <a:t>«</a:t>
            </a:r>
            <a:r>
              <a:rPr lang="it-IT" sz="1600" b="1" i="1" dirty="0"/>
              <a:t>L’impegno sociale e il contatto diretto con i poveri restano una occasione fondamentale di scoperta o approfondimento della fede e di discernimento della propria vocazione</a:t>
            </a:r>
            <a:r>
              <a:rPr lang="it-IT" sz="1600" b="1" dirty="0"/>
              <a:t>»</a:t>
            </a:r>
            <a:r>
              <a:rPr lang="it-IT" sz="1600" dirty="0"/>
              <a:t> </a:t>
            </a:r>
            <a:r>
              <a:rPr lang="it-IT" sz="1600" dirty="0" smtClean="0"/>
              <a:t>. </a:t>
            </a:r>
            <a:r>
              <a:rPr lang="it-IT" sz="1600" dirty="0"/>
              <a:t>Il Papa cita l’esempio positivo dei giovani di parrocchie, gruppi e movimenti che «</a:t>
            </a:r>
            <a:r>
              <a:rPr lang="it-IT" sz="1600" i="1" dirty="0"/>
              <a:t>hanno l’abitudine di andare a fare compagnia agli anziani e agli ammalati, o di visitare i quartieri poveri</a:t>
            </a:r>
            <a:r>
              <a:rPr lang="it-IT" sz="1600" dirty="0" smtClean="0"/>
              <a:t>». </a:t>
            </a:r>
          </a:p>
          <a:p>
            <a:endParaRPr lang="it-IT" sz="1600" dirty="0"/>
          </a:p>
          <a:p>
            <a:r>
              <a:rPr lang="it-IT" sz="1600" dirty="0" smtClean="0"/>
              <a:t>Mentre </a:t>
            </a:r>
            <a:r>
              <a:rPr lang="it-IT" sz="1600" dirty="0"/>
              <a:t>«</a:t>
            </a:r>
            <a:r>
              <a:rPr lang="it-IT" sz="1600" b="1" i="1" dirty="0"/>
              <a:t>altri giovani partecipano a programmi </a:t>
            </a:r>
            <a:r>
              <a:rPr lang="it-IT" sz="1600" b="1" i="1" dirty="0" smtClean="0"/>
              <a:t>sociali</a:t>
            </a:r>
            <a:r>
              <a:rPr lang="it-IT" sz="1600" i="1" dirty="0" smtClean="0"/>
              <a:t>. </a:t>
            </a:r>
            <a:r>
              <a:rPr lang="it-IT" sz="1600" dirty="0" smtClean="0"/>
              <a:t>Gli </a:t>
            </a:r>
            <a:r>
              <a:rPr lang="it-IT" sz="1600" dirty="0"/>
              <a:t>universitari</a:t>
            </a:r>
            <a:r>
              <a:rPr lang="it-IT" sz="1600" i="1" dirty="0"/>
              <a:t> </a:t>
            </a:r>
            <a:r>
              <a:rPr lang="it-IT" sz="1600" i="1" dirty="0" smtClean="0"/>
              <a:t>possono </a:t>
            </a:r>
            <a:r>
              <a:rPr lang="it-IT" sz="1600" i="1" dirty="0"/>
              <a:t>unirsi in modalità interdisciplinare per applicare le loro conoscenze alla risoluzione di problemi sociali, e in questo compito possono lavorare fianco a fianco con giovani di altre Chiese o di altre religioni</a:t>
            </a:r>
            <a:r>
              <a:rPr lang="it-IT" sz="1600" dirty="0" smtClean="0"/>
              <a:t>». </a:t>
            </a:r>
          </a:p>
          <a:p>
            <a:endParaRPr lang="it-IT" sz="1600" dirty="0"/>
          </a:p>
          <a:p>
            <a:r>
              <a:rPr lang="it-IT" sz="1600" b="1" dirty="0" smtClean="0"/>
              <a:t>I </a:t>
            </a:r>
            <a:r>
              <a:rPr lang="it-IT" sz="1600" b="1" dirty="0"/>
              <a:t>giovani sono chiamati ad essere «missionari coraggiosi», testimoniando ovunque il Vangelo con la propria vita, il che non significa «</a:t>
            </a:r>
            <a:r>
              <a:rPr lang="it-IT" sz="1600" b="1" i="1" dirty="0"/>
              <a:t>parlare della verità, ma viverla</a:t>
            </a:r>
            <a:r>
              <a:rPr lang="it-IT" sz="1600" b="1" dirty="0"/>
              <a:t>» </a:t>
            </a:r>
            <a:r>
              <a:rPr lang="it-IT" sz="1600" b="1" dirty="0" smtClean="0"/>
              <a:t>.</a:t>
            </a:r>
            <a:r>
              <a:rPr lang="it-IT" sz="1600" dirty="0"/>
              <a:t> </a:t>
            </a:r>
            <a:r>
              <a:rPr lang="it-IT" sz="1600" b="1" dirty="0"/>
              <a:t>La parola, però, non deve essere messa a tacere</a:t>
            </a:r>
            <a:r>
              <a:rPr lang="it-IT" sz="1600" dirty="0"/>
              <a:t>: «</a:t>
            </a:r>
            <a:r>
              <a:rPr lang="it-IT" sz="1600" i="1" dirty="0"/>
              <a:t>Siate capaci di andare controcorrente e sappiate condividere Gesù, comunicate la fede che Lui vi ha donato</a:t>
            </a:r>
            <a:r>
              <a:rPr lang="it-IT" sz="1600" dirty="0" smtClean="0"/>
              <a:t>». </a:t>
            </a:r>
            <a:endParaRPr lang="it-IT" sz="1600" dirty="0"/>
          </a:p>
        </p:txBody>
      </p:sp>
      <p:sp>
        <p:nvSpPr>
          <p:cNvPr id="12" name="Segnaposto data 11"/>
          <p:cNvSpPr>
            <a:spLocks noGrp="1"/>
          </p:cNvSpPr>
          <p:nvPr>
            <p:ph type="dt" sz="half" idx="10"/>
          </p:nvPr>
        </p:nvSpPr>
        <p:spPr/>
        <p:txBody>
          <a:bodyPr/>
          <a:lstStyle/>
          <a:p>
            <a:fld id="{75DEDA81-58ED-48B9-B8D3-5199D4882D8D}"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19</a:t>
            </a:fld>
            <a:endParaRPr lang="it-IT"/>
          </a:p>
        </p:txBody>
      </p:sp>
      <p:pic>
        <p:nvPicPr>
          <p:cNvPr id="15" name="Immagine 14" descr="preg.jpg"/>
          <p:cNvPicPr>
            <a:picLocks noChangeAspect="1"/>
          </p:cNvPicPr>
          <p:nvPr/>
        </p:nvPicPr>
        <p:blipFill>
          <a:blip r:embed="rId4" cstate="print"/>
          <a:stretch>
            <a:fillRect/>
          </a:stretch>
        </p:blipFill>
        <p:spPr>
          <a:xfrm>
            <a:off x="6516216" y="2996952"/>
            <a:ext cx="2439863" cy="1623618"/>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 calcmode="lin" valueType="num">
                                      <p:cBhvr>
                                        <p:cTn id="16" dur="500" fill="hold"/>
                                        <p:tgtEl>
                                          <p:spTgt spid="15"/>
                                        </p:tgtEl>
                                        <p:attrNameLst>
                                          <p:attrName>style.rotation</p:attrName>
                                        </p:attrNameLst>
                                      </p:cBhvr>
                                      <p:tavLst>
                                        <p:tav tm="0">
                                          <p:val>
                                            <p:fltVal val="360"/>
                                          </p:val>
                                        </p:tav>
                                        <p:tav tm="100000">
                                          <p:val>
                                            <p:fltVal val="0"/>
                                          </p:val>
                                        </p:tav>
                                      </p:tavLst>
                                    </p:anim>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a:t>
            </a:r>
            <a:r>
              <a:rPr lang="it-IT" sz="4800" dirty="0" err="1" smtClean="0">
                <a:solidFill>
                  <a:srgbClr val="FF0000"/>
                </a:solidFill>
              </a:rPr>
              <a:t>rist</a:t>
            </a:r>
            <a:r>
              <a:rPr lang="it-IT" sz="4800" b="1" dirty="0" err="1" smtClean="0">
                <a:solidFill>
                  <a:srgbClr val="FF0000"/>
                </a:solidFill>
              </a:rPr>
              <a: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1124744"/>
            <a:ext cx="8458200" cy="720080"/>
          </a:xfrm>
          <a:prstGeom prst="rect">
            <a:avLst/>
          </a:prstGeom>
        </p:spPr>
        <p:txBody>
          <a:bodyPr vert="horz" anchor="b">
            <a:noAutofit/>
          </a:bodyPr>
          <a:lstStyle/>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it-IT" sz="4800" b="1" i="0" u="none" strike="noStrike" kern="1200" cap="none" spc="0" normalizeH="0" baseline="0" noProof="0" dirty="0" smtClean="0">
                <a:ln>
                  <a:noFill/>
                </a:ln>
                <a:solidFill>
                  <a:srgbClr val="0070C0"/>
                </a:solidFill>
                <a:effectLst/>
                <a:uLnTx/>
                <a:uFillTx/>
                <a:latin typeface="+mn-lt"/>
                <a:ea typeface="+mn-ea"/>
                <a:cs typeface="+mn-cs"/>
              </a:rPr>
              <a:t>Un documento in nove capitoli:</a:t>
            </a:r>
            <a:endParaRPr kumimoji="0" lang="it-IT" sz="4800" b="0"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fontScale="90000"/>
          </a:bodyPr>
          <a:lstStyle/>
          <a:p>
            <a:r>
              <a:rPr lang="it-IT" sz="2700" dirty="0" smtClean="0"/>
              <a:t>1. Che cosa dice la Parola di Dio sui giovani?</a:t>
            </a:r>
            <a:br>
              <a:rPr lang="it-IT" sz="2700" dirty="0" smtClean="0"/>
            </a:br>
            <a:r>
              <a:rPr lang="it-IT" sz="2700" dirty="0" smtClean="0"/>
              <a:t>2. Gesù Cristo sempre giovane</a:t>
            </a:r>
            <a:br>
              <a:rPr lang="it-IT" sz="2700" dirty="0" smtClean="0"/>
            </a:br>
            <a:r>
              <a:rPr lang="it-IT" sz="2700" dirty="0" smtClean="0"/>
              <a:t>3. Voi siete l’adesso di Dio</a:t>
            </a:r>
            <a:br>
              <a:rPr lang="it-IT" sz="2700" dirty="0" smtClean="0"/>
            </a:br>
            <a:r>
              <a:rPr lang="it-IT" sz="2700" dirty="0" smtClean="0"/>
              <a:t>4. Il grande annuncio per tutti i giovani</a:t>
            </a:r>
            <a:br>
              <a:rPr lang="it-IT" sz="2700" dirty="0" smtClean="0"/>
            </a:br>
            <a:r>
              <a:rPr lang="it-IT" sz="2700" dirty="0" smtClean="0"/>
              <a:t>5. Percorsi di gioventù</a:t>
            </a:r>
            <a:br>
              <a:rPr lang="it-IT" sz="2700" dirty="0" smtClean="0"/>
            </a:br>
            <a:r>
              <a:rPr lang="it-IT" sz="2700" dirty="0" smtClean="0"/>
              <a:t>6. Giovani con radici</a:t>
            </a:r>
            <a:br>
              <a:rPr lang="it-IT" sz="2700" dirty="0" smtClean="0"/>
            </a:br>
            <a:r>
              <a:rPr lang="it-IT" sz="2700" dirty="0" smtClean="0"/>
              <a:t>7. La pastorale dei giovani</a:t>
            </a:r>
            <a:br>
              <a:rPr lang="it-IT" sz="2700" dirty="0" smtClean="0"/>
            </a:br>
            <a:r>
              <a:rPr lang="it-IT" sz="2700" dirty="0" smtClean="0"/>
              <a:t>8. La vocazione</a:t>
            </a:r>
            <a:br>
              <a:rPr lang="it-IT" sz="2700" dirty="0" smtClean="0"/>
            </a:br>
            <a:r>
              <a:rPr lang="it-IT" sz="2700" dirty="0" smtClean="0"/>
              <a:t>9. Il discernimento</a:t>
            </a:r>
            <a:r>
              <a:rPr lang="it-IT" sz="1400" dirty="0" smtClean="0"/>
              <a:t/>
            </a:r>
            <a:br>
              <a:rPr lang="it-IT" sz="1400" dirty="0" smtClean="0"/>
            </a:br>
            <a:endParaRPr lang="it-IT" sz="1400" dirty="0"/>
          </a:p>
        </p:txBody>
      </p:sp>
      <p:pic>
        <p:nvPicPr>
          <p:cNvPr id="12" name="Immagine 11" descr="sinodo11.jpg"/>
          <p:cNvPicPr>
            <a:picLocks noChangeAspect="1"/>
          </p:cNvPicPr>
          <p:nvPr/>
        </p:nvPicPr>
        <p:blipFill>
          <a:blip r:embed="rId4" cstate="print"/>
          <a:stretch>
            <a:fillRect/>
          </a:stretch>
        </p:blipFill>
        <p:spPr>
          <a:xfrm>
            <a:off x="5220072" y="2924944"/>
            <a:ext cx="3728986" cy="2088232"/>
          </a:xfrm>
          <a:prstGeom prst="rect">
            <a:avLst/>
          </a:prstGeom>
          <a:ln w="25400">
            <a:solidFill>
              <a:srgbClr val="FF0000"/>
            </a:solidFill>
          </a:ln>
        </p:spPr>
      </p:pic>
      <p:sp>
        <p:nvSpPr>
          <p:cNvPr id="9" name="Segnaposto data 8"/>
          <p:cNvSpPr>
            <a:spLocks noGrp="1"/>
          </p:cNvSpPr>
          <p:nvPr>
            <p:ph type="dt" sz="half" idx="10"/>
          </p:nvPr>
        </p:nvSpPr>
        <p:spPr/>
        <p:txBody>
          <a:bodyPr/>
          <a:lstStyle/>
          <a:p>
            <a:fld id="{0FC5E941-AC1E-4A93-920B-E2E1CB2A1C1D}"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 calcmode="lin" valueType="num">
                                      <p:cBhvr>
                                        <p:cTn id="16" dur="500" fill="hold"/>
                                        <p:tgtEl>
                                          <p:spTgt spid="12"/>
                                        </p:tgtEl>
                                        <p:attrNameLst>
                                          <p:attrName>style.rotation</p:attrName>
                                        </p:attrNameLst>
                                      </p:cBhvr>
                                      <p:tavLst>
                                        <p:tav tm="0">
                                          <p:val>
                                            <p:fltVal val="360"/>
                                          </p:val>
                                        </p:tav>
                                        <p:tav tm="100000">
                                          <p:val>
                                            <p:fltVal val="0"/>
                                          </p:val>
                                        </p:tav>
                                      </p:tavLst>
                                    </p:anim>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6. Giovani con radici (1)</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4524315"/>
          </a:xfrm>
          <a:prstGeom prst="rect">
            <a:avLst/>
          </a:prstGeom>
          <a:solidFill>
            <a:srgbClr val="3AE0E4"/>
          </a:solidFill>
          <a:ln w="25400">
            <a:solidFill>
              <a:srgbClr val="FF0000"/>
            </a:solidFill>
          </a:ln>
        </p:spPr>
        <p:txBody>
          <a:bodyPr wrap="square" rtlCol="0">
            <a:spAutoFit/>
          </a:bodyPr>
          <a:lstStyle/>
          <a:p>
            <a:r>
              <a:rPr lang="it-IT" sz="1600" b="1" dirty="0"/>
              <a:t>Francesco dice che gli fa male «</a:t>
            </a:r>
            <a:r>
              <a:rPr lang="it-IT" sz="1600" b="1" i="1" dirty="0"/>
              <a:t>vedere che alcuni propongono ai giovani di costruire un futuro senza radici, come se il mondo iniziasse adesso</a:t>
            </a:r>
            <a:r>
              <a:rPr lang="it-IT" sz="1600" b="1" dirty="0" smtClean="0"/>
              <a:t>»</a:t>
            </a:r>
            <a:r>
              <a:rPr lang="it-IT" sz="1600" dirty="0" smtClean="0"/>
              <a:t>. </a:t>
            </a:r>
            <a:r>
              <a:rPr lang="it-IT" sz="1600" i="1" dirty="0" smtClean="0"/>
              <a:t>Diffidate di chi vi </a:t>
            </a:r>
            <a:r>
              <a:rPr lang="it-IT" sz="1600" i="1" dirty="0"/>
              <a:t>dice di ignorare la storia, di non fare tesoro dell’esperienza degli </a:t>
            </a:r>
            <a:r>
              <a:rPr lang="it-IT" sz="1600" i="1" dirty="0" smtClean="0"/>
              <a:t>anziani.</a:t>
            </a:r>
          </a:p>
          <a:p>
            <a:endParaRPr lang="it-IT" sz="1600" b="1" i="1" dirty="0"/>
          </a:p>
          <a:p>
            <a:r>
              <a:rPr lang="it-IT" sz="1600" b="1" dirty="0" smtClean="0"/>
              <a:t>« </a:t>
            </a:r>
            <a:r>
              <a:rPr lang="it-IT" sz="1600" b="1" i="1" dirty="0" smtClean="0"/>
              <a:t>Quella </a:t>
            </a:r>
            <a:r>
              <a:rPr lang="it-IT" sz="1600" b="1" i="1" dirty="0"/>
              <a:t>persona ha bisogno che siate vuoti, sradicati, diffidenti di tutto, perché possiate fidarvi solo delle sue promesse e sottomettervi ai suoi piani. È così che funzionano le ideologie di diversi colori</a:t>
            </a:r>
            <a:r>
              <a:rPr lang="it-IT" sz="1600" i="1" dirty="0"/>
              <a:t>, che distruggono (o de-costruiscono) tutto ciò che è diverso e in questo modo possono dominare senza opposizioni</a:t>
            </a:r>
            <a:r>
              <a:rPr lang="it-IT" sz="1600" dirty="0" smtClean="0"/>
              <a:t>». </a:t>
            </a:r>
          </a:p>
          <a:p>
            <a:endParaRPr lang="it-IT" sz="1600" dirty="0"/>
          </a:p>
          <a:p>
            <a:r>
              <a:rPr lang="it-IT" sz="1600" b="1" dirty="0" smtClean="0"/>
              <a:t>I </a:t>
            </a:r>
            <a:r>
              <a:rPr lang="it-IT" sz="1600" b="1" dirty="0"/>
              <a:t>manipolatori usano anche l’adorazione della giovinezza</a:t>
            </a:r>
            <a:r>
              <a:rPr lang="it-IT" sz="1600" dirty="0"/>
              <a:t>: «</a:t>
            </a:r>
            <a:r>
              <a:rPr lang="it-IT" sz="1600" i="1" dirty="0"/>
              <a:t>Il corpo giovane diventa il simbolo di questo nuovo culto, quindi tutto ciò che ha a che fare con quel corpo è idolatrato e desiderato senza limiti, e ciò che non è giovane è guardato con disprezzo. Questa però è un’arma che finisce per degradare prima di tutto i giovani</a:t>
            </a:r>
            <a:r>
              <a:rPr lang="it-IT" sz="1600" dirty="0" smtClean="0"/>
              <a:t>». </a:t>
            </a:r>
          </a:p>
          <a:p>
            <a:endParaRPr lang="it-IT" sz="1600" dirty="0" smtClean="0"/>
          </a:p>
          <a:p>
            <a:r>
              <a:rPr lang="it-IT" sz="1600" b="1" i="1" dirty="0" smtClean="0"/>
              <a:t>Cari giovani, non permettete che usino la vostra giovinezza per favorire una vita superficiale</a:t>
            </a:r>
            <a:endParaRPr lang="it-IT" sz="1600" dirty="0"/>
          </a:p>
          <a:p>
            <a:r>
              <a:rPr lang="it-IT" sz="1600" dirty="0" smtClean="0"/>
              <a:t>«</a:t>
            </a:r>
            <a:r>
              <a:rPr lang="it-IT" sz="1600" i="1" dirty="0" smtClean="0"/>
              <a:t>che </a:t>
            </a:r>
            <a:r>
              <a:rPr lang="it-IT" sz="1600" i="1" dirty="0"/>
              <a:t>confonde la bellezza con l’apparenza</a:t>
            </a:r>
            <a:r>
              <a:rPr lang="it-IT" sz="1600" dirty="0"/>
              <a:t>» </a:t>
            </a:r>
            <a:r>
              <a:rPr lang="it-IT" sz="1600" dirty="0" smtClean="0"/>
              <a:t>perché</a:t>
            </a:r>
            <a:r>
              <a:rPr lang="it-IT" sz="1600" dirty="0"/>
              <a:t> </a:t>
            </a:r>
            <a:r>
              <a:rPr lang="it-IT" sz="1600" b="1" dirty="0"/>
              <a:t>c’è una bellezza nel lavoratore che torna a casa sporco dal lavoro, nella moglie anziana che si prende cura del marito malato, nella fedeltà di coppie che si amano nell’autunno della vita</a:t>
            </a:r>
            <a:r>
              <a:rPr lang="it-IT" sz="1600" b="1" dirty="0" smtClean="0"/>
              <a:t>.</a:t>
            </a:r>
            <a:endParaRPr lang="it-IT" sz="1600" dirty="0"/>
          </a:p>
        </p:txBody>
      </p:sp>
      <p:sp>
        <p:nvSpPr>
          <p:cNvPr id="12" name="Segnaposto data 11"/>
          <p:cNvSpPr>
            <a:spLocks noGrp="1"/>
          </p:cNvSpPr>
          <p:nvPr>
            <p:ph type="dt" sz="half" idx="10"/>
          </p:nvPr>
        </p:nvSpPr>
        <p:spPr/>
        <p:txBody>
          <a:bodyPr/>
          <a:lstStyle/>
          <a:p>
            <a:fld id="{9A7EBDEA-6DF5-4188-AF61-89B16E08CE18}"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20</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1000"/>
                                        <p:tgtEl>
                                          <p:spTgt spid="9">
                                            <p:txEl>
                                              <p:pRg st="4" end="4"/>
                                            </p:txEl>
                                          </p:spTgt>
                                        </p:tgtEl>
                                      </p:cBhvr>
                                    </p:animEffect>
                                    <p:anim calcmode="lin" valueType="num">
                                      <p:cBhvr>
                                        <p:cTn id="29"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animEffect transition="in" filter="fade">
                                      <p:cBhvr>
                                        <p:cTn id="35" dur="1000"/>
                                        <p:tgtEl>
                                          <p:spTgt spid="9">
                                            <p:txEl>
                                              <p:pRg st="6" end="6"/>
                                            </p:txEl>
                                          </p:spTgt>
                                        </p:tgtEl>
                                      </p:cBhvr>
                                    </p:animEffect>
                                    <p:anim calcmode="lin" valueType="num">
                                      <p:cBhvr>
                                        <p:cTn id="36"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6" end="6"/>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9">
                                            <p:txEl>
                                              <p:pRg st="7" end="7"/>
                                            </p:txEl>
                                          </p:spTgt>
                                        </p:tgtEl>
                                        <p:attrNameLst>
                                          <p:attrName>style.visibility</p:attrName>
                                        </p:attrNameLst>
                                      </p:cBhvr>
                                      <p:to>
                                        <p:strVal val="visible"/>
                                      </p:to>
                                    </p:set>
                                    <p:animEffect transition="in" filter="fade">
                                      <p:cBhvr>
                                        <p:cTn id="40" dur="1000"/>
                                        <p:tgtEl>
                                          <p:spTgt spid="9">
                                            <p:txEl>
                                              <p:pRg st="7" end="7"/>
                                            </p:txEl>
                                          </p:spTgt>
                                        </p:tgtEl>
                                      </p:cBhvr>
                                    </p:animEffect>
                                    <p:anim calcmode="lin" valueType="num">
                                      <p:cBhvr>
                                        <p:cTn id="41"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2"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6. Giovani con radici (2)</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699792" y="1700808"/>
            <a:ext cx="6192688" cy="4770537"/>
          </a:xfrm>
          <a:prstGeom prst="rect">
            <a:avLst/>
          </a:prstGeom>
          <a:solidFill>
            <a:srgbClr val="3AE0E4"/>
          </a:solidFill>
          <a:ln w="25400">
            <a:solidFill>
              <a:srgbClr val="FF0000"/>
            </a:solidFill>
          </a:ln>
        </p:spPr>
        <p:txBody>
          <a:bodyPr wrap="square" rtlCol="0">
            <a:spAutoFit/>
          </a:bodyPr>
          <a:lstStyle/>
          <a:p>
            <a:r>
              <a:rPr lang="it-IT" sz="1600" b="1" dirty="0"/>
              <a:t>Oggi invece si promuove «</a:t>
            </a:r>
            <a:r>
              <a:rPr lang="it-IT" sz="1600" b="1" i="1" dirty="0"/>
              <a:t>una spiritualità senza Dio, un’affettività senza comunità e senza impegno verso chi soffre, una paura dei poveri visti come soggetti pericolosi, e una serie di offerte che pretendono di farvi credere in un futuro paradisiaco che sarà sempre rimandato più in là</a:t>
            </a:r>
            <a:r>
              <a:rPr lang="it-IT" sz="1600" b="1" dirty="0"/>
              <a:t>»</a:t>
            </a:r>
            <a:r>
              <a:rPr lang="it-IT" sz="1600" dirty="0"/>
              <a:t> </a:t>
            </a:r>
            <a:endParaRPr lang="it-IT" sz="1600" dirty="0" smtClean="0"/>
          </a:p>
          <a:p>
            <a:endParaRPr lang="it-IT" sz="1600" dirty="0"/>
          </a:p>
          <a:p>
            <a:r>
              <a:rPr lang="it-IT" sz="1600" dirty="0" smtClean="0"/>
              <a:t>Non </a:t>
            </a:r>
            <a:r>
              <a:rPr lang="it-IT" sz="1600" dirty="0"/>
              <a:t>lasciarsi dominare </a:t>
            </a:r>
            <a:r>
              <a:rPr lang="it-IT" sz="1600" dirty="0" smtClean="0"/>
              <a:t>dalla ideologia </a:t>
            </a:r>
            <a:r>
              <a:rPr lang="it-IT" sz="1600" dirty="0"/>
              <a:t>che porta ad «</a:t>
            </a:r>
            <a:r>
              <a:rPr lang="it-IT" sz="1600" i="1" dirty="0"/>
              <a:t>autentiche forme di colonizzazione culturale</a:t>
            </a:r>
            <a:r>
              <a:rPr lang="it-IT" sz="1600" dirty="0" smtClean="0"/>
              <a:t>» </a:t>
            </a:r>
            <a:r>
              <a:rPr lang="it-IT" sz="1600" dirty="0"/>
              <a:t>che sradica i giovani dalle appartenenze culturali e religiose da cui provengono e tende ad omogeneizzarli trasformandoli in soggetti «</a:t>
            </a:r>
            <a:r>
              <a:rPr lang="it-IT" sz="1600" i="1" dirty="0"/>
              <a:t>manipolabili fatti in serie</a:t>
            </a:r>
            <a:r>
              <a:rPr lang="it-IT" sz="1600" dirty="0" smtClean="0"/>
              <a:t>».</a:t>
            </a:r>
            <a:endParaRPr lang="it-IT" sz="1600" dirty="0"/>
          </a:p>
          <a:p>
            <a:endParaRPr lang="it-IT" sz="1600" b="1" dirty="0" smtClean="0"/>
          </a:p>
          <a:p>
            <a:r>
              <a:rPr lang="it-IT" sz="1600" b="1" dirty="0" smtClean="0"/>
              <a:t>Fondamentale </a:t>
            </a:r>
            <a:r>
              <a:rPr lang="it-IT" sz="1600" b="1" dirty="0"/>
              <a:t>è il «tuo rapporto con gli anziani», che aiutano i giovani a scoprire la ricchezza viva del passato, facendone memoria. </a:t>
            </a:r>
            <a:r>
              <a:rPr lang="it-IT" sz="1600" dirty="0"/>
              <a:t>«</a:t>
            </a:r>
            <a:r>
              <a:rPr lang="it-IT" sz="1600" i="1" dirty="0"/>
              <a:t>La Parola di Dio raccomanda di non perdere il contatto con gli anziani, per poter raccogliere la loro esperienza</a:t>
            </a:r>
            <a:r>
              <a:rPr lang="it-IT" sz="1600" dirty="0" smtClean="0"/>
              <a:t>». </a:t>
            </a:r>
          </a:p>
          <a:p>
            <a:endParaRPr lang="it-IT" sz="1600" dirty="0"/>
          </a:p>
          <a:p>
            <a:r>
              <a:rPr lang="it-IT" sz="1600" dirty="0" smtClean="0"/>
              <a:t>«</a:t>
            </a:r>
            <a:r>
              <a:rPr lang="it-IT" sz="1600" b="1" i="1" dirty="0"/>
              <a:t>Al mondo non è mai servita né servirà mai la rottura tra </a:t>
            </a:r>
            <a:r>
              <a:rPr lang="it-IT" sz="1600" b="1" i="1" dirty="0" err="1"/>
              <a:t>generazioni</a:t>
            </a:r>
            <a:r>
              <a:rPr lang="it-IT" sz="1600" i="1" dirty="0" err="1"/>
              <a:t>…</a:t>
            </a:r>
            <a:r>
              <a:rPr lang="it-IT" sz="1600" i="1" dirty="0"/>
              <a:t> È la menzogna che vuol farti credere che solo ciò che è nuovo è buono e bello</a:t>
            </a:r>
            <a:r>
              <a:rPr lang="it-IT" sz="1600" dirty="0" smtClean="0"/>
              <a:t>».</a:t>
            </a:r>
            <a:endParaRPr lang="it-IT" sz="1600" dirty="0"/>
          </a:p>
        </p:txBody>
      </p:sp>
      <p:sp>
        <p:nvSpPr>
          <p:cNvPr id="12" name="Segnaposto data 11"/>
          <p:cNvSpPr>
            <a:spLocks noGrp="1"/>
          </p:cNvSpPr>
          <p:nvPr>
            <p:ph type="dt" sz="half" idx="10"/>
          </p:nvPr>
        </p:nvSpPr>
        <p:spPr/>
        <p:txBody>
          <a:bodyPr/>
          <a:lstStyle/>
          <a:p>
            <a:fld id="{014F41AB-9978-490F-88F8-B2AC8164073A}"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21</a:t>
            </a:fld>
            <a:endParaRPr lang="it-IT"/>
          </a:p>
        </p:txBody>
      </p:sp>
      <p:pic>
        <p:nvPicPr>
          <p:cNvPr id="15" name="Immagine 14" descr="gioanz.jpg"/>
          <p:cNvPicPr>
            <a:picLocks noChangeAspect="1"/>
          </p:cNvPicPr>
          <p:nvPr/>
        </p:nvPicPr>
        <p:blipFill>
          <a:blip r:embed="rId4" cstate="print"/>
          <a:stretch>
            <a:fillRect/>
          </a:stretch>
        </p:blipFill>
        <p:spPr>
          <a:xfrm>
            <a:off x="179512" y="3068960"/>
            <a:ext cx="2366714" cy="1420028"/>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9" presetClass="entr" presetSubtype="0" decel="100000"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 calcmode="lin" valueType="num">
                                      <p:cBhvr>
                                        <p:cTn id="30" dur="500" fill="hold"/>
                                        <p:tgtEl>
                                          <p:spTgt spid="15"/>
                                        </p:tgtEl>
                                        <p:attrNameLst>
                                          <p:attrName>style.rotation</p:attrName>
                                        </p:attrNameLst>
                                      </p:cBhvr>
                                      <p:tavLst>
                                        <p:tav tm="0">
                                          <p:val>
                                            <p:fltVal val="360"/>
                                          </p:val>
                                        </p:tav>
                                        <p:tav tm="100000">
                                          <p:val>
                                            <p:fltVal val="0"/>
                                          </p:val>
                                        </p:tav>
                                      </p:tavLst>
                                    </p:anim>
                                    <p:animEffect transition="in" filter="fade">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Effect transition="in" filter="fade">
                                      <p:cBhvr>
                                        <p:cTn id="43" dur="1000"/>
                                        <p:tgtEl>
                                          <p:spTgt spid="9">
                                            <p:txEl>
                                              <p:pRg st="6" end="6"/>
                                            </p:txEl>
                                          </p:spTgt>
                                        </p:tgtEl>
                                      </p:cBhvr>
                                    </p:animEffect>
                                    <p:anim calcmode="lin" valueType="num">
                                      <p:cBhvr>
                                        <p:cTn id="44"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7. La pastorale dei giovani (1)</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6408712" cy="4770537"/>
          </a:xfrm>
          <a:prstGeom prst="rect">
            <a:avLst/>
          </a:prstGeom>
          <a:solidFill>
            <a:srgbClr val="3AE0E4"/>
          </a:solidFill>
          <a:ln w="25400">
            <a:solidFill>
              <a:srgbClr val="FF0000"/>
            </a:solidFill>
          </a:ln>
        </p:spPr>
        <p:txBody>
          <a:bodyPr wrap="square" rtlCol="0">
            <a:spAutoFit/>
          </a:bodyPr>
          <a:lstStyle/>
          <a:p>
            <a:r>
              <a:rPr lang="it-IT" sz="1600" b="1" dirty="0" smtClean="0"/>
              <a:t>«</a:t>
            </a:r>
            <a:r>
              <a:rPr lang="it-IT" sz="1600" b="1" i="1" dirty="0" smtClean="0"/>
              <a:t>i </a:t>
            </a:r>
            <a:r>
              <a:rPr lang="it-IT" sz="1600" b="1" i="1" dirty="0"/>
              <a:t>giovani, nelle strutture consuete, spesso non trovano risposte alle loro inquietudini, alle loro esigenze, alle loro problematiche e alle loro ferite</a:t>
            </a:r>
            <a:r>
              <a:rPr lang="it-IT" sz="1600" b="1" dirty="0" smtClean="0"/>
              <a:t>».</a:t>
            </a:r>
            <a:r>
              <a:rPr lang="it-IT" sz="1600" b="1" dirty="0"/>
              <a:t> </a:t>
            </a:r>
          </a:p>
          <a:p>
            <a:endParaRPr lang="it-IT" sz="1600" b="1" dirty="0"/>
          </a:p>
          <a:p>
            <a:r>
              <a:rPr lang="it-IT" sz="1600" b="1" dirty="0" smtClean="0"/>
              <a:t>I giovani </a:t>
            </a:r>
            <a:r>
              <a:rPr lang="it-IT" sz="1600" b="1" dirty="0"/>
              <a:t>stessi «</a:t>
            </a:r>
            <a:r>
              <a:rPr lang="it-IT" sz="1600" b="1" i="1" dirty="0"/>
              <a:t>sono attori della pastorale giovanile, accompagnati e guidati, ma liberi di trovare strade sempre nuove con creatività e audacia»</a:t>
            </a:r>
            <a:r>
              <a:rPr lang="it-IT" sz="1600" i="1" dirty="0"/>
              <a:t>. </a:t>
            </a:r>
            <a:r>
              <a:rPr lang="it-IT" sz="1600" dirty="0"/>
              <a:t>Bisogna</a:t>
            </a:r>
            <a:r>
              <a:rPr lang="it-IT" sz="1600" i="1" dirty="0"/>
              <a:t> «fare ricorso all’astuzia, all’ingegno e alla conoscenza che i giovani stessi hanno della sensibilità, del linguaggio e delle problematiche degli altri giovani</a:t>
            </a:r>
            <a:r>
              <a:rPr lang="it-IT" sz="1600" dirty="0" smtClean="0"/>
              <a:t>». </a:t>
            </a:r>
          </a:p>
          <a:p>
            <a:endParaRPr lang="it-IT" sz="1600" dirty="0" smtClean="0"/>
          </a:p>
          <a:p>
            <a:r>
              <a:rPr lang="it-IT" sz="1600" b="1" dirty="0" smtClean="0"/>
              <a:t>La </a:t>
            </a:r>
            <a:r>
              <a:rPr lang="it-IT" sz="1600" b="1" dirty="0"/>
              <a:t>pastorale giovanile ha bisogno di flessibilità, </a:t>
            </a:r>
            <a:r>
              <a:rPr lang="it-IT" sz="1600" dirty="0"/>
              <a:t>e bisogna «</a:t>
            </a:r>
            <a:r>
              <a:rPr lang="it-IT" sz="1600" i="1" dirty="0"/>
              <a:t>invitare i giovani ad avvenimenti che ogni tanto offrano loro un luogo dove non solo ricevano una formazione, ma che permetta loro anche di condividere la vita, festeggiare, cantare, ascoltare testimonianze concrete e sperimentare l’incontro comunitario con il Dio vivente</a:t>
            </a:r>
            <a:r>
              <a:rPr lang="it-IT" sz="1600" dirty="0" smtClean="0"/>
              <a:t>». </a:t>
            </a:r>
          </a:p>
          <a:p>
            <a:endParaRPr lang="it-IT" sz="1600" b="1" dirty="0"/>
          </a:p>
          <a:p>
            <a:r>
              <a:rPr lang="it-IT" sz="1600" b="1" dirty="0" smtClean="0"/>
              <a:t>La </a:t>
            </a:r>
            <a:r>
              <a:rPr lang="it-IT" sz="1600" b="1" dirty="0"/>
              <a:t>pastorale giovanile non può che essere sinodale, cioè capace di dar forma a un «camminare insieme» e comporta due grandi linee di azione: la prima è la ricerca, la seconda è la crescita.</a:t>
            </a:r>
            <a:r>
              <a:rPr lang="it-IT" sz="1600" dirty="0"/>
              <a:t> </a:t>
            </a:r>
            <a:endParaRPr lang="it-IT" sz="1600" dirty="0" smtClean="0"/>
          </a:p>
        </p:txBody>
      </p:sp>
      <p:sp>
        <p:nvSpPr>
          <p:cNvPr id="12" name="Segnaposto data 11"/>
          <p:cNvSpPr>
            <a:spLocks noGrp="1"/>
          </p:cNvSpPr>
          <p:nvPr>
            <p:ph type="dt" sz="half" idx="10"/>
          </p:nvPr>
        </p:nvSpPr>
        <p:spPr/>
        <p:txBody>
          <a:bodyPr/>
          <a:lstStyle/>
          <a:p>
            <a:fld id="{C5A5369F-8DC5-4A8D-9FC7-B8221E1EB01B}"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22</a:t>
            </a:fld>
            <a:endParaRPr lang="it-IT"/>
          </a:p>
        </p:txBody>
      </p:sp>
      <p:pic>
        <p:nvPicPr>
          <p:cNvPr id="15" name="Immagine 14" descr="sinodo8.jpg"/>
          <p:cNvPicPr>
            <a:picLocks noChangeAspect="1"/>
          </p:cNvPicPr>
          <p:nvPr/>
        </p:nvPicPr>
        <p:blipFill>
          <a:blip r:embed="rId4" cstate="print"/>
          <a:stretch>
            <a:fillRect/>
          </a:stretch>
        </p:blipFill>
        <p:spPr>
          <a:xfrm>
            <a:off x="6876256" y="3212976"/>
            <a:ext cx="2051244" cy="1365010"/>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9" presetClass="entr" presetSubtype="0" decel="100000"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 calcmode="lin" valueType="num">
                                      <p:cBhvr>
                                        <p:cTn id="30" dur="500" fill="hold"/>
                                        <p:tgtEl>
                                          <p:spTgt spid="15"/>
                                        </p:tgtEl>
                                        <p:attrNameLst>
                                          <p:attrName>style.rotation</p:attrName>
                                        </p:attrNameLst>
                                      </p:cBhvr>
                                      <p:tavLst>
                                        <p:tav tm="0">
                                          <p:val>
                                            <p:fltVal val="360"/>
                                          </p:val>
                                        </p:tav>
                                        <p:tav tm="100000">
                                          <p:val>
                                            <p:fltVal val="0"/>
                                          </p:val>
                                        </p:tav>
                                      </p:tavLst>
                                    </p:anim>
                                    <p:animEffect transition="in" filter="fade">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Effect transition="in" filter="fade">
                                      <p:cBhvr>
                                        <p:cTn id="43" dur="1000"/>
                                        <p:tgtEl>
                                          <p:spTgt spid="9">
                                            <p:txEl>
                                              <p:pRg st="6" end="6"/>
                                            </p:txEl>
                                          </p:spTgt>
                                        </p:tgtEl>
                                      </p:cBhvr>
                                    </p:animEffect>
                                    <p:anim calcmode="lin" valueType="num">
                                      <p:cBhvr>
                                        <p:cTn id="44"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7. La pastorale dei giovani (2)</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3851920" y="1700808"/>
            <a:ext cx="5040560" cy="4524315"/>
          </a:xfrm>
          <a:prstGeom prst="rect">
            <a:avLst/>
          </a:prstGeom>
          <a:solidFill>
            <a:srgbClr val="3AE0E4"/>
          </a:solidFill>
          <a:ln w="25400">
            <a:solidFill>
              <a:srgbClr val="FF0000"/>
            </a:solidFill>
          </a:ln>
        </p:spPr>
        <p:txBody>
          <a:bodyPr wrap="square" rtlCol="0">
            <a:spAutoFit/>
          </a:bodyPr>
          <a:lstStyle/>
          <a:p>
            <a:r>
              <a:rPr lang="it-IT" sz="1600" b="1" dirty="0"/>
              <a:t>Va privilegiato «</a:t>
            </a:r>
            <a:r>
              <a:rPr lang="it-IT" sz="1600" b="1" i="1" dirty="0"/>
              <a:t>il linguaggio della vicinanza, il linguaggio dell’amore disinteressato, relazionale, esistenziale, che tocca il cuore</a:t>
            </a:r>
            <a:r>
              <a:rPr lang="it-IT" sz="1600" b="1" dirty="0"/>
              <a:t>», avvicinandosi ai giovani «</a:t>
            </a:r>
            <a:r>
              <a:rPr lang="it-IT" sz="1600" b="1" i="1" dirty="0"/>
              <a:t>con la grammatica dell’amore, non con il proselitismo</a:t>
            </a:r>
            <a:r>
              <a:rPr lang="it-IT" sz="1600" b="1" dirty="0" smtClean="0"/>
              <a:t>»</a:t>
            </a:r>
            <a:r>
              <a:rPr lang="it-IT" sz="1600" dirty="0" smtClean="0"/>
              <a:t>. </a:t>
            </a:r>
          </a:p>
          <a:p>
            <a:endParaRPr lang="it-IT" sz="1600" b="1" dirty="0"/>
          </a:p>
          <a:p>
            <a:r>
              <a:rPr lang="it-IT" sz="1600" b="1" dirty="0" smtClean="0"/>
              <a:t>Se </a:t>
            </a:r>
            <a:r>
              <a:rPr lang="it-IT" sz="1600" b="1" dirty="0"/>
              <a:t>qualsiasi progetto formativo «deve certamente includere una formazione dottrinale e morale» è altrettanto importante «</a:t>
            </a:r>
            <a:r>
              <a:rPr lang="it-IT" sz="1600" b="1" i="1" dirty="0"/>
              <a:t>che sia centrato</a:t>
            </a:r>
            <a:r>
              <a:rPr lang="it-IT" sz="1600" b="1" dirty="0"/>
              <a:t>» sul </a:t>
            </a:r>
            <a:r>
              <a:rPr lang="it-IT" sz="1600" b="1" i="1" dirty="0" err="1"/>
              <a:t>kerygma</a:t>
            </a:r>
            <a:r>
              <a:rPr lang="it-IT" sz="1600" b="1" dirty="0"/>
              <a:t>, cioè «</a:t>
            </a:r>
            <a:r>
              <a:rPr lang="it-IT" sz="1600" b="1" i="1" dirty="0"/>
              <a:t>l’esperienza fondante dell’incontro con Dio attraverso Cristo morto e risorto</a:t>
            </a:r>
            <a:r>
              <a:rPr lang="it-IT" sz="1600" b="1" dirty="0"/>
              <a:t>» e sulla crescita «</a:t>
            </a:r>
            <a:r>
              <a:rPr lang="it-IT" sz="1600" b="1" i="1" dirty="0"/>
              <a:t>nell’amore fraterno, nella vita comunitaria, nel servizio</a:t>
            </a:r>
            <a:r>
              <a:rPr lang="it-IT" sz="1600" dirty="0" smtClean="0"/>
              <a:t>». </a:t>
            </a:r>
          </a:p>
          <a:p>
            <a:endParaRPr lang="it-IT" sz="1600" b="1" dirty="0" smtClean="0"/>
          </a:p>
          <a:p>
            <a:r>
              <a:rPr lang="it-IT" sz="1600" b="1" dirty="0" smtClean="0"/>
              <a:t>Le </a:t>
            </a:r>
            <a:r>
              <a:rPr lang="it-IT" sz="1600" b="1" dirty="0"/>
              <a:t>istituzioni della Chiesa diventino dunque «ambienti adeguati», sviluppando «</a:t>
            </a:r>
            <a:r>
              <a:rPr lang="it-IT" sz="1600" b="1" i="1" dirty="0"/>
              <a:t>capacità di accoglienza</a:t>
            </a:r>
            <a:r>
              <a:rPr lang="it-IT" sz="1600" b="1" dirty="0"/>
              <a:t>»:</a:t>
            </a:r>
            <a:r>
              <a:rPr lang="it-IT" sz="1600" dirty="0"/>
              <a:t> «</a:t>
            </a:r>
            <a:r>
              <a:rPr lang="it-IT" sz="1600" i="1" dirty="0"/>
              <a:t>Nelle nostre istituzioni dobbiamo offrire ai giovani luoghi appropriati, che essi possano gestire a loro piacimento e dove possano entrare e uscire </a:t>
            </a:r>
            <a:r>
              <a:rPr lang="it-IT" sz="1600" i="1" dirty="0" smtClean="0"/>
              <a:t>liberamente.</a:t>
            </a:r>
            <a:endParaRPr lang="it-IT" sz="1600" dirty="0" smtClean="0"/>
          </a:p>
        </p:txBody>
      </p:sp>
      <p:sp>
        <p:nvSpPr>
          <p:cNvPr id="12" name="Segnaposto data 11"/>
          <p:cNvSpPr>
            <a:spLocks noGrp="1"/>
          </p:cNvSpPr>
          <p:nvPr>
            <p:ph type="dt" sz="half" idx="10"/>
          </p:nvPr>
        </p:nvSpPr>
        <p:spPr/>
        <p:txBody>
          <a:bodyPr/>
          <a:lstStyle/>
          <a:p>
            <a:fld id="{F8685540-C96D-4D03-A4CA-6A6B6763C808}"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23</a:t>
            </a:fld>
            <a:endParaRPr lang="it-IT"/>
          </a:p>
        </p:txBody>
      </p:sp>
      <p:pic>
        <p:nvPicPr>
          <p:cNvPr id="15" name="Immagine 14" descr="cat.jpg"/>
          <p:cNvPicPr>
            <a:picLocks noChangeAspect="1"/>
          </p:cNvPicPr>
          <p:nvPr/>
        </p:nvPicPr>
        <p:blipFill>
          <a:blip r:embed="rId4" cstate="print"/>
          <a:stretch>
            <a:fillRect/>
          </a:stretch>
        </p:blipFill>
        <p:spPr>
          <a:xfrm>
            <a:off x="251520" y="2852936"/>
            <a:ext cx="3471814" cy="1944216"/>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 calcmode="lin" valueType="num">
                                      <p:cBhvr>
                                        <p:cTn id="23" dur="500" fill="hold"/>
                                        <p:tgtEl>
                                          <p:spTgt spid="15"/>
                                        </p:tgtEl>
                                        <p:attrNameLst>
                                          <p:attrName>style.rotation</p:attrName>
                                        </p:attrNameLst>
                                      </p:cBhvr>
                                      <p:tavLst>
                                        <p:tav tm="0">
                                          <p:val>
                                            <p:fltVal val="360"/>
                                          </p:val>
                                        </p:tav>
                                        <p:tav tm="100000">
                                          <p:val>
                                            <p:fltVal val="0"/>
                                          </p:val>
                                        </p:tav>
                                      </p:tavLst>
                                    </p:anim>
                                    <p:animEffect transition="in" filter="fade">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7. La pastorale dei giovani (3)</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4524315"/>
          </a:xfrm>
          <a:prstGeom prst="rect">
            <a:avLst/>
          </a:prstGeom>
          <a:solidFill>
            <a:srgbClr val="3AE0E4"/>
          </a:solidFill>
          <a:ln w="25400">
            <a:solidFill>
              <a:srgbClr val="FF0000"/>
            </a:solidFill>
          </a:ln>
        </p:spPr>
        <p:txBody>
          <a:bodyPr wrap="square" rtlCol="0">
            <a:spAutoFit/>
          </a:bodyPr>
          <a:lstStyle/>
          <a:p>
            <a:r>
              <a:rPr lang="it-IT" sz="1600" b="1" dirty="0" smtClean="0"/>
              <a:t>La </a:t>
            </a:r>
            <a:r>
              <a:rPr lang="it-IT" sz="1600" b="1" dirty="0"/>
              <a:t>scuola ha «</a:t>
            </a:r>
            <a:r>
              <a:rPr lang="it-IT" sz="1600" b="1" i="1" dirty="0"/>
              <a:t>urgente bisogno di autocritica</a:t>
            </a:r>
            <a:r>
              <a:rPr lang="it-IT" sz="1600" b="1" dirty="0"/>
              <a:t>»</a:t>
            </a:r>
            <a:r>
              <a:rPr lang="it-IT" sz="1600" dirty="0"/>
              <a:t>. E ricorda che </a:t>
            </a:r>
            <a:r>
              <a:rPr lang="it-IT" sz="1600" b="1" dirty="0"/>
              <a:t>«</a:t>
            </a:r>
            <a:r>
              <a:rPr lang="it-IT" sz="1600" b="1" i="1" dirty="0"/>
              <a:t>ci sono alcune scuole cattoliche che sembrano essere organizzate solo per conservare l’esistente... La scuola trasformata in un “bunker” che protegge dagli errori “di fuori” è l’espressione caricaturale di questa tendenza</a:t>
            </a:r>
            <a:r>
              <a:rPr lang="it-IT" sz="1600" b="1" dirty="0"/>
              <a:t>»</a:t>
            </a:r>
            <a:r>
              <a:rPr lang="it-IT" sz="1600" dirty="0"/>
              <a:t>. </a:t>
            </a:r>
            <a:endParaRPr lang="it-IT" sz="1600" dirty="0" smtClean="0"/>
          </a:p>
          <a:p>
            <a:endParaRPr lang="it-IT" sz="1600" dirty="0"/>
          </a:p>
          <a:p>
            <a:r>
              <a:rPr lang="it-IT" sz="1600" dirty="0" smtClean="0"/>
              <a:t>Quando </a:t>
            </a:r>
            <a:r>
              <a:rPr lang="it-IT" sz="1600" dirty="0"/>
              <a:t>i giovani escono, avvertono «</a:t>
            </a:r>
            <a:r>
              <a:rPr lang="it-IT" sz="1600" b="1" i="1" dirty="0"/>
              <a:t>un’insormontabile discrepanza tra ciò che hanno loro insegnato e il mondo in cui si trovano a vivere</a:t>
            </a:r>
            <a:r>
              <a:rPr lang="it-IT" sz="1600" dirty="0"/>
              <a:t>». Mentre «</a:t>
            </a:r>
            <a:r>
              <a:rPr lang="it-IT" sz="1600" i="1" dirty="0"/>
              <a:t>una delle gioie più grandi di un educatore consiste nel vedere un allievo che si costituisce come una persona forte, integrata, protagonista e capace di dare</a:t>
            </a:r>
            <a:r>
              <a:rPr lang="it-IT" sz="1600" dirty="0" smtClean="0"/>
              <a:t>». </a:t>
            </a:r>
          </a:p>
          <a:p>
            <a:endParaRPr lang="it-IT" sz="1600" dirty="0"/>
          </a:p>
          <a:p>
            <a:r>
              <a:rPr lang="it-IT" sz="1600" b="1" dirty="0" smtClean="0"/>
              <a:t>Non </a:t>
            </a:r>
            <a:r>
              <a:rPr lang="it-IT" sz="1600" b="1" dirty="0"/>
              <a:t>si può separare la formazione spirituale dalla formazione culturale</a:t>
            </a:r>
            <a:r>
              <a:rPr lang="it-IT" sz="1600" dirty="0"/>
              <a:t>: </a:t>
            </a:r>
            <a:r>
              <a:rPr lang="it-IT" sz="1600" dirty="0" smtClean="0"/>
              <a:t>Tra </a:t>
            </a:r>
            <a:r>
              <a:rPr lang="it-IT" sz="1600" dirty="0"/>
              <a:t>gli «ambiti di sviluppo pastorale», il Papa indica le «</a:t>
            </a:r>
            <a:r>
              <a:rPr lang="it-IT" sz="1600" i="1" dirty="0"/>
              <a:t>espressioni artistiche</a:t>
            </a:r>
            <a:r>
              <a:rPr lang="it-IT" sz="1600" dirty="0" smtClean="0"/>
              <a:t>», </a:t>
            </a:r>
            <a:r>
              <a:rPr lang="it-IT" sz="1600" dirty="0"/>
              <a:t>la «</a:t>
            </a:r>
            <a:r>
              <a:rPr lang="it-IT" sz="1600" i="1" dirty="0"/>
              <a:t>pratica sportiva</a:t>
            </a:r>
            <a:r>
              <a:rPr lang="it-IT" sz="1600" dirty="0" smtClean="0"/>
              <a:t>», </a:t>
            </a:r>
            <a:r>
              <a:rPr lang="it-IT" sz="1600" dirty="0"/>
              <a:t>e l’impegno per la salvaguardia del </a:t>
            </a:r>
            <a:r>
              <a:rPr lang="it-IT" sz="1600" dirty="0" smtClean="0"/>
              <a:t>creato.</a:t>
            </a:r>
            <a:endParaRPr lang="it-IT" sz="1600" dirty="0"/>
          </a:p>
          <a:p>
            <a:endParaRPr lang="it-IT" sz="1600" b="1" dirty="0" smtClean="0"/>
          </a:p>
          <a:p>
            <a:r>
              <a:rPr lang="it-IT" sz="1600" b="1" dirty="0" smtClean="0"/>
              <a:t>Serve </a:t>
            </a:r>
            <a:r>
              <a:rPr lang="it-IT" sz="1600" b="1" dirty="0"/>
              <a:t>«una pastorale giovanile popolare», «</a:t>
            </a:r>
            <a:r>
              <a:rPr lang="it-IT" sz="1600" b="1" i="1" dirty="0"/>
              <a:t>più ampia e flessibile, che stimoli, nei diversi luoghi in cui si muovono concretamente i giovani, quelle guide naturali e quei carismi che lo Spirito Santo ha già seminato tra loro</a:t>
            </a:r>
            <a:r>
              <a:rPr lang="it-IT" sz="1600" i="1" dirty="0"/>
              <a:t>. Si tratta prima di tutto di non porre tanti ostacoli, norme, controlli e inquadramenti obbligatori a quei giovani credenti che sono leader naturali nei quartieri e nei diversi ambienti. Dobbiamo limitarci ad accompagnarli e stimolarli</a:t>
            </a:r>
            <a:r>
              <a:rPr lang="it-IT" sz="1600" dirty="0" smtClean="0"/>
              <a:t>». </a:t>
            </a:r>
          </a:p>
        </p:txBody>
      </p:sp>
      <p:sp>
        <p:nvSpPr>
          <p:cNvPr id="12" name="Segnaposto data 11"/>
          <p:cNvSpPr>
            <a:spLocks noGrp="1"/>
          </p:cNvSpPr>
          <p:nvPr>
            <p:ph type="dt" sz="half" idx="10"/>
          </p:nvPr>
        </p:nvSpPr>
        <p:spPr/>
        <p:txBody>
          <a:bodyPr/>
          <a:lstStyle/>
          <a:p>
            <a:fld id="{5C730B25-F032-44FB-A01A-A99ADF323031}"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24</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1000"/>
                                        <p:tgtEl>
                                          <p:spTgt spid="9">
                                            <p:txEl>
                                              <p:pRg st="4" end="4"/>
                                            </p:txEl>
                                          </p:spTgt>
                                        </p:tgtEl>
                                      </p:cBhvr>
                                    </p:animEffect>
                                    <p:anim calcmode="lin" valueType="num">
                                      <p:cBhvr>
                                        <p:cTn id="29"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animEffect transition="in" filter="fade">
                                      <p:cBhvr>
                                        <p:cTn id="35" dur="1000"/>
                                        <p:tgtEl>
                                          <p:spTgt spid="9">
                                            <p:txEl>
                                              <p:pRg st="6" end="6"/>
                                            </p:txEl>
                                          </p:spTgt>
                                        </p:tgtEl>
                                      </p:cBhvr>
                                    </p:animEffect>
                                    <p:anim calcmode="lin" valueType="num">
                                      <p:cBhvr>
                                        <p:cTn id="36"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7. La pastorale dei giovani (4)</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5832648" cy="4524315"/>
          </a:xfrm>
          <a:prstGeom prst="rect">
            <a:avLst/>
          </a:prstGeom>
          <a:solidFill>
            <a:srgbClr val="3AE0E4"/>
          </a:solidFill>
          <a:ln w="25400">
            <a:solidFill>
              <a:srgbClr val="FF0000"/>
            </a:solidFill>
          </a:ln>
        </p:spPr>
        <p:txBody>
          <a:bodyPr wrap="square" rtlCol="0">
            <a:spAutoFit/>
          </a:bodyPr>
          <a:lstStyle/>
          <a:p>
            <a:r>
              <a:rPr lang="it-IT" sz="1600" b="1" dirty="0" smtClean="0"/>
              <a:t>Essere </a:t>
            </a:r>
            <a:r>
              <a:rPr lang="it-IT" sz="1600" b="1" dirty="0"/>
              <a:t>«</a:t>
            </a:r>
            <a:r>
              <a:rPr lang="it-IT" sz="1600" b="1" i="1" dirty="0"/>
              <a:t>una Chiesa con le porte aperte», e «non è nemmeno necessario che uno accetti completamente tutti gli insegnamenti della Chiesa per poter partecipare ad alcuni dei nostri spazi dedicati ai giovani</a:t>
            </a:r>
            <a:r>
              <a:rPr lang="it-IT" sz="1600" b="1" dirty="0" smtClean="0"/>
              <a:t>»: </a:t>
            </a:r>
            <a:r>
              <a:rPr lang="it-IT" sz="1600" b="1" dirty="0"/>
              <a:t>«</a:t>
            </a:r>
            <a:r>
              <a:rPr lang="it-IT" sz="1600" b="1" i="1" dirty="0"/>
              <a:t>deve esserci spazio anche per tutti quelli che hanno altre visioni della vita,</a:t>
            </a:r>
            <a:r>
              <a:rPr lang="it-IT" sz="1600" i="1" dirty="0"/>
              <a:t> professano altre fedi o si dichiarano estranei all’orizzonte religioso</a:t>
            </a:r>
            <a:r>
              <a:rPr lang="it-IT" sz="1600" dirty="0" smtClean="0"/>
              <a:t>». </a:t>
            </a:r>
          </a:p>
          <a:p>
            <a:endParaRPr lang="it-IT" sz="1600" b="1" dirty="0" smtClean="0"/>
          </a:p>
          <a:p>
            <a:r>
              <a:rPr lang="it-IT" sz="1600" b="1" dirty="0" smtClean="0"/>
              <a:t>«</a:t>
            </a:r>
            <a:r>
              <a:rPr lang="it-IT" sz="1600" b="1" dirty="0"/>
              <a:t>Sempre missionari». Perché i giovani diventino missionari non occorre fare «</a:t>
            </a:r>
            <a:r>
              <a:rPr lang="it-IT" sz="1600" b="1" i="1" dirty="0"/>
              <a:t>un lungo percorso</a:t>
            </a:r>
            <a:r>
              <a:rPr lang="it-IT" sz="1600" b="1" dirty="0"/>
              <a:t>»: «</a:t>
            </a:r>
            <a:r>
              <a:rPr lang="it-IT" sz="1600" b="1" i="1" dirty="0"/>
              <a:t>Un giovane che va in pellegrinaggio per chiedere aiuto alla Madonna e invita un amico o un compagno ad accompagnarlo, con questo semplice gesto sta compiendo una preziosa azione missionaria</a:t>
            </a:r>
            <a:r>
              <a:rPr lang="it-IT" sz="1600" b="1" dirty="0"/>
              <a:t>»</a:t>
            </a:r>
            <a:r>
              <a:rPr lang="it-IT" sz="1600" dirty="0"/>
              <a:t> </a:t>
            </a:r>
            <a:r>
              <a:rPr lang="it-IT" sz="1600" dirty="0" smtClean="0"/>
              <a:t>. </a:t>
            </a:r>
          </a:p>
          <a:p>
            <a:endParaRPr lang="it-IT" sz="1600" dirty="0" smtClean="0"/>
          </a:p>
          <a:p>
            <a:r>
              <a:rPr lang="it-IT" sz="1600" b="1" dirty="0" smtClean="0"/>
              <a:t>La </a:t>
            </a:r>
            <a:r>
              <a:rPr lang="it-IT" sz="1600" b="1" dirty="0"/>
              <a:t>pastorale giovanile </a:t>
            </a:r>
            <a:r>
              <a:rPr lang="it-IT" sz="1600" dirty="0"/>
              <a:t>«</a:t>
            </a:r>
            <a:r>
              <a:rPr lang="it-IT" sz="1600" b="1" i="1" dirty="0"/>
              <a:t>deve essere sempre una pastorale missionaria</a:t>
            </a:r>
            <a:r>
              <a:rPr lang="it-IT" sz="1600" b="1" dirty="0" smtClean="0"/>
              <a:t>». </a:t>
            </a:r>
            <a:r>
              <a:rPr lang="it-IT" sz="1600" dirty="0"/>
              <a:t>E i giovani hanno bisogno di essere rispettati nella loro libertà, «ma hanno bisogno anche di essere accompagnati» da parte degli adulti, a cominciare dalla famiglia </a:t>
            </a:r>
            <a:r>
              <a:rPr lang="it-IT" sz="1600" dirty="0" smtClean="0"/>
              <a:t>e </a:t>
            </a:r>
            <a:r>
              <a:rPr lang="it-IT" sz="1600" dirty="0"/>
              <a:t>quindi dalla comunità</a:t>
            </a:r>
            <a:r>
              <a:rPr lang="it-IT" sz="1600" dirty="0" smtClean="0"/>
              <a:t>:</a:t>
            </a:r>
          </a:p>
        </p:txBody>
      </p:sp>
      <p:sp>
        <p:nvSpPr>
          <p:cNvPr id="12" name="Segnaposto data 11"/>
          <p:cNvSpPr>
            <a:spLocks noGrp="1"/>
          </p:cNvSpPr>
          <p:nvPr>
            <p:ph type="dt" sz="half" idx="10"/>
          </p:nvPr>
        </p:nvSpPr>
        <p:spPr/>
        <p:txBody>
          <a:bodyPr/>
          <a:lstStyle/>
          <a:p>
            <a:fld id="{1D5AED9F-33BB-4991-A234-E86C3345BAD0}"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25</a:t>
            </a:fld>
            <a:endParaRPr lang="it-IT"/>
          </a:p>
        </p:txBody>
      </p:sp>
      <p:pic>
        <p:nvPicPr>
          <p:cNvPr id="15" name="Immagine 14" descr="sinodo2.jpg"/>
          <p:cNvPicPr>
            <a:picLocks noChangeAspect="1"/>
          </p:cNvPicPr>
          <p:nvPr/>
        </p:nvPicPr>
        <p:blipFill>
          <a:blip r:embed="rId4" cstate="print"/>
          <a:stretch>
            <a:fillRect/>
          </a:stretch>
        </p:blipFill>
        <p:spPr>
          <a:xfrm>
            <a:off x="6228184" y="2852936"/>
            <a:ext cx="2705219" cy="1800200"/>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 calcmode="lin" valueType="num">
                                      <p:cBhvr>
                                        <p:cTn id="23" dur="500" fill="hold"/>
                                        <p:tgtEl>
                                          <p:spTgt spid="15"/>
                                        </p:tgtEl>
                                        <p:attrNameLst>
                                          <p:attrName>style.rotation</p:attrName>
                                        </p:attrNameLst>
                                      </p:cBhvr>
                                      <p:tavLst>
                                        <p:tav tm="0">
                                          <p:val>
                                            <p:fltVal val="360"/>
                                          </p:val>
                                        </p:tav>
                                        <p:tav tm="100000">
                                          <p:val>
                                            <p:fltVal val="0"/>
                                          </p:val>
                                        </p:tav>
                                      </p:tavLst>
                                    </p:anim>
                                    <p:animEffect transition="in" filter="fade">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7. La pastorale dei giovani (5)</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3046988"/>
          </a:xfrm>
          <a:prstGeom prst="rect">
            <a:avLst/>
          </a:prstGeom>
          <a:solidFill>
            <a:srgbClr val="3AE0E4"/>
          </a:solidFill>
          <a:ln w="25400">
            <a:solidFill>
              <a:srgbClr val="FF0000"/>
            </a:solidFill>
          </a:ln>
        </p:spPr>
        <p:txBody>
          <a:bodyPr wrap="square" rtlCol="0">
            <a:spAutoFit/>
          </a:bodyPr>
          <a:lstStyle/>
          <a:p>
            <a:r>
              <a:rPr lang="it-IT" sz="1600" b="1" dirty="0"/>
              <a:t>Si avverte la carenza di persone esperte e dedicata all’accompagnamento </a:t>
            </a:r>
            <a:r>
              <a:rPr lang="it-IT" sz="1600" dirty="0" smtClean="0"/>
              <a:t>e </a:t>
            </a:r>
            <a:r>
              <a:rPr lang="it-IT" sz="1600" dirty="0"/>
              <a:t>«</a:t>
            </a:r>
            <a:r>
              <a:rPr lang="it-IT" sz="1600" i="1" dirty="0"/>
              <a:t>alcune giovani donne percepiscono una mancanza di figure di riferimento femminili all’interno della Chiesa</a:t>
            </a:r>
            <a:r>
              <a:rPr lang="it-IT" sz="1600" dirty="0"/>
              <a:t>» </a:t>
            </a:r>
            <a:r>
              <a:rPr lang="it-IT" sz="1600" dirty="0" smtClean="0"/>
              <a:t>. </a:t>
            </a:r>
          </a:p>
          <a:p>
            <a:endParaRPr lang="it-IT" sz="1600" dirty="0"/>
          </a:p>
          <a:p>
            <a:r>
              <a:rPr lang="it-IT" sz="1600" b="1" dirty="0" smtClean="0"/>
              <a:t>I </a:t>
            </a:r>
            <a:r>
              <a:rPr lang="it-IT" sz="1600" b="1" dirty="0"/>
              <a:t>giovani stessi «</a:t>
            </a:r>
            <a:r>
              <a:rPr lang="it-IT" sz="1600" b="1" i="1" dirty="0"/>
              <a:t>ci hanno descritto</a:t>
            </a:r>
            <a:r>
              <a:rPr lang="it-IT" sz="1600" b="1" dirty="0"/>
              <a:t>» le caratteristiche che sperano di trovare in chi li accompagna</a:t>
            </a:r>
            <a:r>
              <a:rPr lang="it-IT" sz="1600" dirty="0"/>
              <a:t>: «</a:t>
            </a:r>
            <a:r>
              <a:rPr lang="it-IT" sz="1600" i="1" dirty="0"/>
              <a:t>essere un cristiano fedele impegnato nella Chiesa e nel mondo; una continua ricerca verso la santità; non giudicare, bensì prendersi cura; ascoltare attivamente i bisogni dei giovani; rispondere con gentilezza; avere consapevolezza di sé; saper riconoscere i propri limiti; conoscere le gioie e i dolori della vita spirituale. </a:t>
            </a:r>
            <a:endParaRPr lang="it-IT" sz="1600" i="1" dirty="0" smtClean="0"/>
          </a:p>
          <a:p>
            <a:endParaRPr lang="it-IT" sz="1600" i="1" dirty="0"/>
          </a:p>
          <a:p>
            <a:r>
              <a:rPr lang="it-IT" sz="1600" b="1" i="1" dirty="0" smtClean="0"/>
              <a:t>Una </a:t>
            </a:r>
            <a:r>
              <a:rPr lang="it-IT" sz="1600" b="1" i="1" dirty="0"/>
              <a:t>qualità di primaria importanza è il saper riconoscersi umani e capaci di compiere errori</a:t>
            </a:r>
            <a:r>
              <a:rPr lang="it-IT" sz="1600" i="1" dirty="0"/>
              <a:t>: non perfetti, ma peccatori perdonati</a:t>
            </a:r>
            <a:r>
              <a:rPr lang="it-IT" sz="1600" dirty="0" smtClean="0"/>
              <a:t>». </a:t>
            </a:r>
            <a:r>
              <a:rPr lang="it-IT" sz="1600" dirty="0"/>
              <a:t>Devono</a:t>
            </a:r>
            <a:r>
              <a:rPr lang="it-IT" sz="1600" b="1" dirty="0"/>
              <a:t> saper «</a:t>
            </a:r>
            <a:r>
              <a:rPr lang="it-IT" sz="1600" b="1" i="1" dirty="0"/>
              <a:t>camminare insieme</a:t>
            </a:r>
            <a:r>
              <a:rPr lang="it-IT" sz="1600" b="1" dirty="0"/>
              <a:t>» ai giovani rispettando la loro libertà</a:t>
            </a:r>
            <a:r>
              <a:rPr lang="it-IT" sz="1600" b="1" dirty="0" smtClean="0"/>
              <a:t>.</a:t>
            </a:r>
            <a:endParaRPr lang="it-IT" sz="1600" dirty="0" smtClean="0"/>
          </a:p>
        </p:txBody>
      </p:sp>
      <p:pic>
        <p:nvPicPr>
          <p:cNvPr id="13" name="Immagine 12" descr="sinodo4.jpg"/>
          <p:cNvPicPr>
            <a:picLocks noChangeAspect="1"/>
          </p:cNvPicPr>
          <p:nvPr/>
        </p:nvPicPr>
        <p:blipFill>
          <a:blip r:embed="rId4" cstate="print"/>
          <a:stretch>
            <a:fillRect/>
          </a:stretch>
        </p:blipFill>
        <p:spPr>
          <a:xfrm>
            <a:off x="3347864" y="4869160"/>
            <a:ext cx="2619375" cy="1743075"/>
          </a:xfrm>
          <a:prstGeom prst="rect">
            <a:avLst/>
          </a:prstGeom>
          <a:ln w="25400">
            <a:solidFill>
              <a:srgbClr val="FF0000"/>
            </a:solidFill>
          </a:ln>
        </p:spPr>
      </p:pic>
      <p:sp>
        <p:nvSpPr>
          <p:cNvPr id="12" name="Segnaposto data 11"/>
          <p:cNvSpPr>
            <a:spLocks noGrp="1"/>
          </p:cNvSpPr>
          <p:nvPr>
            <p:ph type="dt" sz="half" idx="10"/>
          </p:nvPr>
        </p:nvSpPr>
        <p:spPr/>
        <p:txBody>
          <a:bodyPr/>
          <a:lstStyle/>
          <a:p>
            <a:fld id="{698EED96-85EC-4189-9657-CA4A08F5DB91}" type="datetime1">
              <a:rPr lang="it-IT" smtClean="0"/>
              <a:pPr/>
              <a:t>17/09/2019</a:t>
            </a:fld>
            <a:endParaRPr lang="it-IT"/>
          </a:p>
        </p:txBody>
      </p:sp>
      <p:sp>
        <p:nvSpPr>
          <p:cNvPr id="14" name="Segnaposto numero diapositiva 13"/>
          <p:cNvSpPr>
            <a:spLocks noGrp="1"/>
          </p:cNvSpPr>
          <p:nvPr>
            <p:ph type="sldNum" sz="quarter" idx="12"/>
          </p:nvPr>
        </p:nvSpPr>
        <p:spPr/>
        <p:txBody>
          <a:bodyPr/>
          <a:lstStyle/>
          <a:p>
            <a:fld id="{AF449E2C-DD02-4434-9323-91FDEB38365B}" type="slidenum">
              <a:rPr lang="it-IT" smtClean="0"/>
              <a:pPr/>
              <a:t>26</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 calcmode="lin" valueType="num">
                                      <p:cBhvr>
                                        <p:cTn id="23" dur="500" fill="hold"/>
                                        <p:tgtEl>
                                          <p:spTgt spid="13"/>
                                        </p:tgtEl>
                                        <p:attrNameLst>
                                          <p:attrName>style.rotation</p:attrName>
                                        </p:attrNameLst>
                                      </p:cBhvr>
                                      <p:tavLst>
                                        <p:tav tm="0">
                                          <p:val>
                                            <p:fltVal val="360"/>
                                          </p:val>
                                        </p:tav>
                                        <p:tav tm="100000">
                                          <p:val>
                                            <p:fltVal val="0"/>
                                          </p:val>
                                        </p:tav>
                                      </p:tavLst>
                                    </p:anim>
                                    <p:animEffect transition="in" filter="fade">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8. La vocazione (1)</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843808" y="1700808"/>
            <a:ext cx="6048672" cy="4524315"/>
          </a:xfrm>
          <a:prstGeom prst="rect">
            <a:avLst/>
          </a:prstGeom>
          <a:solidFill>
            <a:srgbClr val="3AE0E4"/>
          </a:solidFill>
          <a:ln w="25400">
            <a:solidFill>
              <a:srgbClr val="FF0000"/>
            </a:solidFill>
          </a:ln>
        </p:spPr>
        <p:txBody>
          <a:bodyPr wrap="square" rtlCol="0">
            <a:spAutoFit/>
          </a:bodyPr>
          <a:lstStyle/>
          <a:p>
            <a:r>
              <a:rPr lang="it-IT" sz="1600" b="1" dirty="0" smtClean="0"/>
              <a:t>La </a:t>
            </a:r>
            <a:r>
              <a:rPr lang="it-IT" sz="1600" b="1" dirty="0"/>
              <a:t>vocazione è una chiamata al servizio missionario verso gli altri, «Perché la nostra vita sulla terra raggiunge la sua pienezza quando si trasforma in offerta</a:t>
            </a:r>
            <a:r>
              <a:rPr lang="it-IT" sz="1600" b="1" dirty="0" smtClean="0"/>
              <a:t>»</a:t>
            </a:r>
            <a:r>
              <a:rPr lang="it-IT" sz="1600" dirty="0" smtClean="0"/>
              <a:t>. </a:t>
            </a:r>
            <a:r>
              <a:rPr lang="it-IT" sz="1600" i="1" dirty="0" smtClean="0"/>
              <a:t>Non </a:t>
            </a:r>
            <a:r>
              <a:rPr lang="it-IT" sz="1600" i="1" dirty="0"/>
              <a:t>si tratta di inventarsi, di creare sé stessi dal nulla, ma di scoprirsi alla luce di Dio e far fiorire il proprio </a:t>
            </a:r>
            <a:r>
              <a:rPr lang="it-IT" sz="1600" i="1" dirty="0" smtClean="0"/>
              <a:t>essere</a:t>
            </a:r>
            <a:r>
              <a:rPr lang="it-IT" sz="1600" dirty="0" smtClean="0"/>
              <a:t>. </a:t>
            </a:r>
            <a:r>
              <a:rPr lang="it-IT" sz="1600" dirty="0"/>
              <a:t>E «</a:t>
            </a:r>
            <a:r>
              <a:rPr lang="it-IT" sz="1600" i="1" dirty="0"/>
              <a:t>questo “essere per gli altri” nella vita di ogni giovane è normalmente collegato a </a:t>
            </a:r>
            <a:r>
              <a:rPr lang="it-IT" sz="1600" b="1" i="1" dirty="0"/>
              <a:t>due questioni fondamentali: la formazione di una nuova famiglia e il lavoro</a:t>
            </a:r>
            <a:r>
              <a:rPr lang="it-IT" sz="1600" dirty="0" smtClean="0"/>
              <a:t>».</a:t>
            </a:r>
            <a:endParaRPr lang="it-IT" sz="1600" dirty="0"/>
          </a:p>
          <a:p>
            <a:endParaRPr lang="it-IT" sz="1600" dirty="0" smtClean="0"/>
          </a:p>
          <a:p>
            <a:r>
              <a:rPr lang="it-IT" sz="1600" dirty="0" smtClean="0"/>
              <a:t>Per </a:t>
            </a:r>
            <a:r>
              <a:rPr lang="it-IT" sz="1600" dirty="0"/>
              <a:t>quanto riguarda «l’amore e la famiglia», il Papa scrive che «</a:t>
            </a:r>
            <a:r>
              <a:rPr lang="it-IT" sz="1600" b="1" i="1" dirty="0"/>
              <a:t>i giovani sentono fortemente la chiamata all’amore e sognano di incontrare la persona giusta con cui formare una famiglia</a:t>
            </a:r>
            <a:r>
              <a:rPr lang="it-IT" sz="1600" dirty="0" smtClean="0"/>
              <a:t>», </a:t>
            </a:r>
            <a:r>
              <a:rPr lang="it-IT" sz="1600" dirty="0"/>
              <a:t>e il sacramento del matrimonio «</a:t>
            </a:r>
            <a:r>
              <a:rPr lang="it-IT" sz="1600" i="1" dirty="0"/>
              <a:t>avvolge questo amore con la grazia di Dio, lo radica in Dio stesso</a:t>
            </a:r>
            <a:r>
              <a:rPr lang="it-IT" sz="1600" dirty="0" smtClean="0"/>
              <a:t>».</a:t>
            </a:r>
            <a:r>
              <a:rPr lang="it-IT" sz="1600" dirty="0"/>
              <a:t> </a:t>
            </a:r>
            <a:endParaRPr lang="it-IT" sz="1600" dirty="0" smtClean="0"/>
          </a:p>
          <a:p>
            <a:endParaRPr lang="it-IT" sz="1600" b="1" dirty="0"/>
          </a:p>
          <a:p>
            <a:r>
              <a:rPr lang="it-IT" sz="1600" b="1" dirty="0" smtClean="0"/>
              <a:t>Dio </a:t>
            </a:r>
            <a:r>
              <a:rPr lang="it-IT" sz="1600" b="1" dirty="0"/>
              <a:t>ci ha creati sessuati, Egli stesso ha creato la sessualità, che è un suo dono, e dunque «</a:t>
            </a:r>
            <a:r>
              <a:rPr lang="it-IT" sz="1600" b="1" i="1" dirty="0"/>
              <a:t>niente tabù</a:t>
            </a:r>
            <a:r>
              <a:rPr lang="it-IT" sz="1600" dirty="0"/>
              <a:t>». È un dono che il Signore di dà e «</a:t>
            </a:r>
            <a:r>
              <a:rPr lang="it-IT" sz="1600" i="1" dirty="0"/>
              <a:t>ha due scopi: amarsi e generare vita. È una passione... Il vero amore è appassionato</a:t>
            </a:r>
            <a:r>
              <a:rPr lang="it-IT" sz="1600" dirty="0" smtClean="0"/>
              <a:t>». </a:t>
            </a:r>
            <a:endParaRPr lang="it-IT" sz="1600" b="1" dirty="0"/>
          </a:p>
        </p:txBody>
      </p:sp>
      <p:sp>
        <p:nvSpPr>
          <p:cNvPr id="12" name="Segnaposto data 11"/>
          <p:cNvSpPr>
            <a:spLocks noGrp="1"/>
          </p:cNvSpPr>
          <p:nvPr>
            <p:ph type="dt" sz="half" idx="10"/>
          </p:nvPr>
        </p:nvSpPr>
        <p:spPr/>
        <p:txBody>
          <a:bodyPr/>
          <a:lstStyle/>
          <a:p>
            <a:fld id="{5623F253-69D0-48B3-9F9C-CE79715C7D8D}"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27</a:t>
            </a:fld>
            <a:endParaRPr lang="it-IT"/>
          </a:p>
        </p:txBody>
      </p:sp>
      <p:pic>
        <p:nvPicPr>
          <p:cNvPr id="15" name="Immagine 14" descr="matr.jpg"/>
          <p:cNvPicPr>
            <a:picLocks noChangeAspect="1"/>
          </p:cNvPicPr>
          <p:nvPr/>
        </p:nvPicPr>
        <p:blipFill>
          <a:blip r:embed="rId4" cstate="print"/>
          <a:stretch>
            <a:fillRect/>
          </a:stretch>
        </p:blipFill>
        <p:spPr>
          <a:xfrm>
            <a:off x="179513" y="2990887"/>
            <a:ext cx="2520280" cy="1677132"/>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 calcmode="lin" valueType="num">
                                      <p:cBhvr>
                                        <p:cTn id="23" dur="500" fill="hold"/>
                                        <p:tgtEl>
                                          <p:spTgt spid="15"/>
                                        </p:tgtEl>
                                        <p:attrNameLst>
                                          <p:attrName>style.rotation</p:attrName>
                                        </p:attrNameLst>
                                      </p:cBhvr>
                                      <p:tavLst>
                                        <p:tav tm="0">
                                          <p:val>
                                            <p:fltVal val="360"/>
                                          </p:val>
                                        </p:tav>
                                        <p:tav tm="100000">
                                          <p:val>
                                            <p:fltVal val="0"/>
                                          </p:val>
                                        </p:tav>
                                      </p:tavLst>
                                    </p:anim>
                                    <p:animEffect transition="in" filter="fade">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8. La vocazione (2)</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3539430"/>
          </a:xfrm>
          <a:prstGeom prst="rect">
            <a:avLst/>
          </a:prstGeom>
          <a:solidFill>
            <a:srgbClr val="3AE0E4"/>
          </a:solidFill>
          <a:ln w="25400">
            <a:solidFill>
              <a:srgbClr val="FF0000"/>
            </a:solidFill>
          </a:ln>
        </p:spPr>
        <p:txBody>
          <a:bodyPr wrap="square" rtlCol="0">
            <a:spAutoFit/>
          </a:bodyPr>
          <a:lstStyle/>
          <a:p>
            <a:r>
              <a:rPr lang="it-IT" sz="1600" b="1" dirty="0"/>
              <a:t>Nonostante tutte le difficoltà, «</a:t>
            </a:r>
            <a:r>
              <a:rPr lang="it-IT" sz="1600" b="1" i="1" dirty="0"/>
              <a:t>Voglio </a:t>
            </a:r>
            <a:r>
              <a:rPr lang="it-IT" sz="1600" b="1" i="1" dirty="0" err="1"/>
              <a:t>dirvi…</a:t>
            </a:r>
            <a:r>
              <a:rPr lang="it-IT" sz="1600" b="1" i="1" dirty="0"/>
              <a:t> che vale la pena scommettere sulla famiglia e che in essa troverete gli stimoli migliori per maturare e le gioie più belle da condividere. Non lasciate che vi rubino la possibilità di amare sul serio</a:t>
            </a:r>
            <a:r>
              <a:rPr lang="it-IT" sz="1600" b="1" dirty="0" smtClean="0"/>
              <a:t>». </a:t>
            </a:r>
            <a:r>
              <a:rPr lang="it-IT" sz="1600" b="1" dirty="0"/>
              <a:t>«</a:t>
            </a:r>
            <a:r>
              <a:rPr lang="it-IT" sz="1600" b="1" i="1" dirty="0"/>
              <a:t>Credere che nulla può essere definitivo è un inganno e una </a:t>
            </a:r>
            <a:r>
              <a:rPr lang="it-IT" sz="1600" b="1" i="1" dirty="0" err="1"/>
              <a:t>menzogna…</a:t>
            </a:r>
            <a:r>
              <a:rPr lang="it-IT" sz="1600" b="1" i="1" dirty="0"/>
              <a:t> vi chiedo di essere rivoluzionari, vi chiedo di andare controcorrente</a:t>
            </a:r>
            <a:r>
              <a:rPr lang="it-IT" sz="1600" b="1" dirty="0" smtClean="0"/>
              <a:t>»</a:t>
            </a:r>
            <a:r>
              <a:rPr lang="it-IT" sz="1600" dirty="0" smtClean="0"/>
              <a:t>.</a:t>
            </a:r>
            <a:endParaRPr lang="it-IT" sz="1600" dirty="0"/>
          </a:p>
          <a:p>
            <a:endParaRPr lang="it-IT" sz="1600" dirty="0" smtClean="0"/>
          </a:p>
          <a:p>
            <a:r>
              <a:rPr lang="it-IT" sz="1600" b="1" dirty="0" smtClean="0"/>
              <a:t>«</a:t>
            </a:r>
            <a:r>
              <a:rPr lang="it-IT" sz="1600" b="1" i="1" dirty="0" smtClean="0"/>
              <a:t>Invito </a:t>
            </a:r>
            <a:r>
              <a:rPr lang="it-IT" sz="1600" b="1" i="1" dirty="0"/>
              <a:t>i giovani a non aspettarsi di vivere senza lavorare, dipendendo dall’aiuto degli altri</a:t>
            </a:r>
            <a:r>
              <a:rPr lang="it-IT" sz="1600" i="1" dirty="0"/>
              <a:t>. Questo non va bene, perché «il lavoro è una necessità, è parte del senso della vita su questa terra, via di maturazione, di sviluppo umano e di realizzazione personale. In questo senso, aiutare i poveri con il denaro </a:t>
            </a:r>
            <a:r>
              <a:rPr lang="it-IT" sz="1600" i="1" dirty="0" err="1"/>
              <a:t>dev</a:t>
            </a:r>
            <a:r>
              <a:rPr lang="it-IT" sz="1600" i="1" dirty="0"/>
              <a:t>’essere sempre un rimedio provvisorio per fare fronte a delle emergenze</a:t>
            </a:r>
            <a:r>
              <a:rPr lang="it-IT" sz="1600" dirty="0" smtClean="0"/>
              <a:t>». </a:t>
            </a:r>
          </a:p>
          <a:p>
            <a:endParaRPr lang="it-IT" sz="1600" dirty="0" smtClean="0"/>
          </a:p>
          <a:p>
            <a:r>
              <a:rPr lang="it-IT" sz="1600" dirty="0" smtClean="0"/>
              <a:t>L</a:t>
            </a:r>
            <a:r>
              <a:rPr lang="it-IT" sz="1600" b="1" dirty="0" smtClean="0"/>
              <a:t>a </a:t>
            </a:r>
            <a:r>
              <a:rPr lang="it-IT" sz="1600" b="1" dirty="0"/>
              <a:t>disoccupazione giovanile: «</a:t>
            </a:r>
            <a:r>
              <a:rPr lang="it-IT" sz="1600" b="1" i="1" dirty="0"/>
              <a:t>È una </a:t>
            </a:r>
            <a:r>
              <a:rPr lang="it-IT" sz="1600" b="1" i="1" dirty="0" err="1"/>
              <a:t>questione…</a:t>
            </a:r>
            <a:r>
              <a:rPr lang="it-IT" sz="1600" b="1" i="1" dirty="0"/>
              <a:t> che la politica deve considerare come una problematica prioritaria,</a:t>
            </a:r>
            <a:r>
              <a:rPr lang="it-IT" sz="1600" i="1" dirty="0"/>
              <a:t> in particolare oggi che la velocità degli sviluppi tecnologici, insieme all’ossessione per la riduzione del costo del lavoro, può portare rapidamente a sostituire innumerevoli posti di lavoro con macchinari</a:t>
            </a:r>
            <a:r>
              <a:rPr lang="it-IT" sz="1600" dirty="0" smtClean="0"/>
              <a:t>» </a:t>
            </a:r>
          </a:p>
        </p:txBody>
      </p:sp>
      <p:pic>
        <p:nvPicPr>
          <p:cNvPr id="12" name="Immagine 11" descr="sinodo3.jpg"/>
          <p:cNvPicPr>
            <a:picLocks noChangeAspect="1"/>
          </p:cNvPicPr>
          <p:nvPr/>
        </p:nvPicPr>
        <p:blipFill>
          <a:blip r:embed="rId4" cstate="print"/>
          <a:stretch>
            <a:fillRect/>
          </a:stretch>
        </p:blipFill>
        <p:spPr>
          <a:xfrm>
            <a:off x="3347864" y="5272716"/>
            <a:ext cx="2123207" cy="1382375"/>
          </a:xfrm>
          <a:prstGeom prst="rect">
            <a:avLst/>
          </a:prstGeom>
          <a:ln w="25400">
            <a:solidFill>
              <a:srgbClr val="FF0000"/>
            </a:solidFill>
          </a:ln>
        </p:spPr>
      </p:pic>
      <p:sp>
        <p:nvSpPr>
          <p:cNvPr id="13" name="Segnaposto data 12"/>
          <p:cNvSpPr>
            <a:spLocks noGrp="1"/>
          </p:cNvSpPr>
          <p:nvPr>
            <p:ph type="dt" sz="half" idx="10"/>
          </p:nvPr>
        </p:nvSpPr>
        <p:spPr/>
        <p:txBody>
          <a:bodyPr/>
          <a:lstStyle/>
          <a:p>
            <a:fld id="{4DAC24A2-EF1C-42A3-B106-212BEB339D2C}" type="datetime1">
              <a:rPr lang="it-IT" smtClean="0"/>
              <a:pPr/>
              <a:t>17/09/2019</a:t>
            </a:fld>
            <a:endParaRPr lang="it-IT"/>
          </a:p>
        </p:txBody>
      </p:sp>
      <p:sp>
        <p:nvSpPr>
          <p:cNvPr id="14" name="Segnaposto numero diapositiva 13"/>
          <p:cNvSpPr>
            <a:spLocks noGrp="1"/>
          </p:cNvSpPr>
          <p:nvPr>
            <p:ph type="sldNum" sz="quarter" idx="12"/>
          </p:nvPr>
        </p:nvSpPr>
        <p:spPr/>
        <p:txBody>
          <a:bodyPr/>
          <a:lstStyle/>
          <a:p>
            <a:fld id="{AF449E2C-DD02-4434-9323-91FDEB38365B}" type="slidenum">
              <a:rPr lang="it-IT" smtClean="0"/>
              <a:pPr/>
              <a:t>28</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 calcmode="lin" valueType="num">
                                      <p:cBhvr>
                                        <p:cTn id="23" dur="500" fill="hold"/>
                                        <p:tgtEl>
                                          <p:spTgt spid="12"/>
                                        </p:tgtEl>
                                        <p:attrNameLst>
                                          <p:attrName>style.rotation</p:attrName>
                                        </p:attrNameLst>
                                      </p:cBhvr>
                                      <p:tavLst>
                                        <p:tav tm="0">
                                          <p:val>
                                            <p:fltVal val="360"/>
                                          </p:val>
                                        </p:tav>
                                        <p:tav tm="100000">
                                          <p:val>
                                            <p:fltVal val="0"/>
                                          </p:val>
                                        </p:tav>
                                      </p:tavLst>
                                    </p:anim>
                                    <p:animEffect transition="in" filter="fade">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8. La vocazione (3)</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2062103"/>
          </a:xfrm>
          <a:prstGeom prst="rect">
            <a:avLst/>
          </a:prstGeom>
          <a:solidFill>
            <a:srgbClr val="3AE0E4"/>
          </a:solidFill>
          <a:ln w="25400">
            <a:solidFill>
              <a:srgbClr val="FF0000"/>
            </a:solidFill>
          </a:ln>
        </p:spPr>
        <p:txBody>
          <a:bodyPr wrap="square" rtlCol="0">
            <a:spAutoFit/>
          </a:bodyPr>
          <a:lstStyle/>
          <a:p>
            <a:r>
              <a:rPr lang="it-IT" sz="1600" dirty="0"/>
              <a:t>E ai giovani dice: «</a:t>
            </a:r>
            <a:r>
              <a:rPr lang="it-IT" sz="1600" i="1" dirty="0"/>
              <a:t>È vero che non puoi vivere senza lavorare e che a volte dovrai accettare quello che trovi, ma </a:t>
            </a:r>
            <a:r>
              <a:rPr lang="it-IT" sz="1600" b="1" i="1" dirty="0"/>
              <a:t>non rinunciare mai ai tuoi sogni, non seppellire mai definitivamente una vocazione, non darti mai per vinto</a:t>
            </a:r>
            <a:r>
              <a:rPr lang="it-IT" sz="1600" b="1" dirty="0" smtClean="0"/>
              <a:t>»</a:t>
            </a:r>
            <a:r>
              <a:rPr lang="it-IT" sz="1600" dirty="0" smtClean="0"/>
              <a:t>.</a:t>
            </a:r>
            <a:endParaRPr lang="it-IT" sz="1600" dirty="0"/>
          </a:p>
          <a:p>
            <a:endParaRPr lang="it-IT" sz="1600" dirty="0" smtClean="0"/>
          </a:p>
          <a:p>
            <a:r>
              <a:rPr lang="it-IT" sz="1600" b="1" dirty="0" smtClean="0"/>
              <a:t>Francesco </a:t>
            </a:r>
            <a:r>
              <a:rPr lang="it-IT" sz="1600" dirty="0"/>
              <a:t>conclude questo capitolo parlando delle «vocazioni a una consacrazione speciale». </a:t>
            </a:r>
            <a:r>
              <a:rPr lang="it-IT" sz="1600" b="1" dirty="0"/>
              <a:t>«</a:t>
            </a:r>
            <a:r>
              <a:rPr lang="it-IT" sz="1600" b="1" i="1" dirty="0"/>
              <a:t>Nel discernimento di una vocazione non si deve escludere la possibilità di consacrarsi a Dio</a:t>
            </a:r>
            <a:r>
              <a:rPr lang="it-IT" sz="1600" i="1" dirty="0"/>
              <a:t>... Perché escluderlo?</a:t>
            </a:r>
            <a:r>
              <a:rPr lang="it-IT" sz="1600" b="1" i="1" dirty="0"/>
              <a:t> Abbi la certezza che, se riconosci una chiamata di Dio e la segui, ciò sarà la cosa che darà pienezza alla tua vita</a:t>
            </a:r>
            <a:r>
              <a:rPr lang="it-IT" sz="1600" b="1" dirty="0" smtClean="0"/>
              <a:t>»</a:t>
            </a:r>
            <a:r>
              <a:rPr lang="it-IT" sz="1600" dirty="0" smtClean="0"/>
              <a:t>.</a:t>
            </a:r>
          </a:p>
        </p:txBody>
      </p:sp>
      <p:pic>
        <p:nvPicPr>
          <p:cNvPr id="14" name="Immagine 13" descr="sinodo9.jpg"/>
          <p:cNvPicPr>
            <a:picLocks noChangeAspect="1"/>
          </p:cNvPicPr>
          <p:nvPr/>
        </p:nvPicPr>
        <p:blipFill>
          <a:blip r:embed="rId4" cstate="print"/>
          <a:stretch>
            <a:fillRect/>
          </a:stretch>
        </p:blipFill>
        <p:spPr>
          <a:xfrm>
            <a:off x="683567" y="3932640"/>
            <a:ext cx="4037511" cy="2232664"/>
          </a:xfrm>
          <a:prstGeom prst="rect">
            <a:avLst/>
          </a:prstGeom>
          <a:ln w="25400">
            <a:solidFill>
              <a:srgbClr val="FF0000"/>
            </a:solidFill>
          </a:ln>
        </p:spPr>
      </p:pic>
      <p:pic>
        <p:nvPicPr>
          <p:cNvPr id="15" name="Immagine 14" descr="sinodo8.jpg"/>
          <p:cNvPicPr>
            <a:picLocks noChangeAspect="1"/>
          </p:cNvPicPr>
          <p:nvPr/>
        </p:nvPicPr>
        <p:blipFill>
          <a:blip r:embed="rId5" cstate="print"/>
          <a:stretch>
            <a:fillRect/>
          </a:stretch>
        </p:blipFill>
        <p:spPr>
          <a:xfrm>
            <a:off x="4954012" y="3933056"/>
            <a:ext cx="3354471" cy="2232248"/>
          </a:xfrm>
          <a:prstGeom prst="rect">
            <a:avLst/>
          </a:prstGeom>
          <a:ln w="25400">
            <a:solidFill>
              <a:srgbClr val="FF0000"/>
            </a:solidFill>
          </a:ln>
        </p:spPr>
      </p:pic>
      <p:sp>
        <p:nvSpPr>
          <p:cNvPr id="12" name="Segnaposto data 11"/>
          <p:cNvSpPr>
            <a:spLocks noGrp="1"/>
          </p:cNvSpPr>
          <p:nvPr>
            <p:ph type="dt" sz="half" idx="10"/>
          </p:nvPr>
        </p:nvSpPr>
        <p:spPr/>
        <p:txBody>
          <a:bodyPr/>
          <a:lstStyle/>
          <a:p>
            <a:fld id="{78CFB508-F758-48BB-A42B-0CF7DD68F152}"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29</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 calcmode="lin" valueType="num">
                                      <p:cBhvr>
                                        <p:cTn id="16" dur="500" fill="hold"/>
                                        <p:tgtEl>
                                          <p:spTgt spid="14"/>
                                        </p:tgtEl>
                                        <p:attrNameLst>
                                          <p:attrName>style.rotation</p:attrName>
                                        </p:attrNameLst>
                                      </p:cBhvr>
                                      <p:tavLst>
                                        <p:tav tm="0">
                                          <p:val>
                                            <p:fltVal val="360"/>
                                          </p:val>
                                        </p:tav>
                                        <p:tav tm="100000">
                                          <p:val>
                                            <p:fltVal val="0"/>
                                          </p:val>
                                        </p:tav>
                                      </p:tavLst>
                                    </p:anim>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anim calcmode="lin" valueType="num">
                                      <p:cBhvr>
                                        <p:cTn id="31" dur="500" fill="hold"/>
                                        <p:tgtEl>
                                          <p:spTgt spid="15"/>
                                        </p:tgtEl>
                                        <p:attrNameLst>
                                          <p:attrName>style.rotation</p:attrName>
                                        </p:attrNameLst>
                                      </p:cBhvr>
                                      <p:tavLst>
                                        <p:tav tm="0">
                                          <p:val>
                                            <p:fltVal val="360"/>
                                          </p:val>
                                        </p:tav>
                                        <p:tav tm="100000">
                                          <p:val>
                                            <p:fltVal val="0"/>
                                          </p:val>
                                        </p:tav>
                                      </p:tavLst>
                                    </p:anim>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Effect transition="in" filter="fade">
                                      <p:cBhvr>
                                        <p:cTn id="37" dur="1000"/>
                                        <p:tgtEl>
                                          <p:spTgt spid="9">
                                            <p:txEl>
                                              <p:pRg st="2" end="2"/>
                                            </p:txEl>
                                          </p:spTgt>
                                        </p:tgtEl>
                                      </p:cBhvr>
                                    </p:animEffect>
                                    <p:anim calcmode="lin" valueType="num">
                                      <p:cBhvr>
                                        <p:cTn id="3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1. Che cosa dice la Parola di Dio sui giovani?</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987824" y="1772816"/>
            <a:ext cx="5904656" cy="4524315"/>
          </a:xfrm>
          <a:prstGeom prst="rect">
            <a:avLst/>
          </a:prstGeom>
          <a:solidFill>
            <a:srgbClr val="3AE0E4"/>
          </a:solidFill>
          <a:ln w="25400">
            <a:solidFill>
              <a:srgbClr val="FF0000"/>
            </a:solidFill>
          </a:ln>
        </p:spPr>
        <p:txBody>
          <a:bodyPr wrap="square" rtlCol="0">
            <a:spAutoFit/>
          </a:bodyPr>
          <a:lstStyle/>
          <a:p>
            <a:r>
              <a:rPr lang="it-IT" b="1" dirty="0" smtClean="0"/>
              <a:t>«</a:t>
            </a:r>
            <a:r>
              <a:rPr lang="it-IT" b="1" i="1" dirty="0" smtClean="0"/>
              <a:t>In </a:t>
            </a:r>
            <a:r>
              <a:rPr lang="it-IT" b="1" i="1" dirty="0"/>
              <a:t>un’epoca in cui i giovani contavano poco, alcuni testi mostrano che Dio guarda con altri occhi</a:t>
            </a:r>
            <a:r>
              <a:rPr lang="it-IT" b="1" dirty="0" smtClean="0"/>
              <a:t>» . F</a:t>
            </a:r>
            <a:r>
              <a:rPr lang="it-IT" dirty="0" smtClean="0"/>
              <a:t>igure </a:t>
            </a:r>
            <a:r>
              <a:rPr lang="it-IT" dirty="0"/>
              <a:t>di giovani dell’Antico Testamento: Giuseppe, </a:t>
            </a:r>
            <a:r>
              <a:rPr lang="it-IT" dirty="0" err="1" smtClean="0"/>
              <a:t>Gedeone</a:t>
            </a:r>
            <a:r>
              <a:rPr lang="it-IT" dirty="0" smtClean="0"/>
              <a:t>, Samuele, </a:t>
            </a:r>
            <a:r>
              <a:rPr lang="it-IT" dirty="0"/>
              <a:t>il re </a:t>
            </a:r>
            <a:r>
              <a:rPr lang="it-IT" dirty="0" smtClean="0"/>
              <a:t>David, </a:t>
            </a:r>
            <a:r>
              <a:rPr lang="it-IT" dirty="0"/>
              <a:t>Salomone e </a:t>
            </a:r>
            <a:r>
              <a:rPr lang="it-IT" dirty="0" smtClean="0"/>
              <a:t>Geremia, </a:t>
            </a:r>
            <a:r>
              <a:rPr lang="it-IT" dirty="0"/>
              <a:t>la giovanissima serva ebrea di </a:t>
            </a:r>
            <a:r>
              <a:rPr lang="it-IT" dirty="0" err="1"/>
              <a:t>Naaman</a:t>
            </a:r>
            <a:r>
              <a:rPr lang="it-IT" dirty="0"/>
              <a:t> e la giovane </a:t>
            </a:r>
            <a:r>
              <a:rPr lang="it-IT" dirty="0" err="1" smtClean="0"/>
              <a:t>Rut</a:t>
            </a:r>
            <a:r>
              <a:rPr lang="it-IT" dirty="0" smtClean="0"/>
              <a:t>. </a:t>
            </a:r>
          </a:p>
          <a:p>
            <a:endParaRPr lang="it-IT" dirty="0" smtClean="0"/>
          </a:p>
          <a:p>
            <a:r>
              <a:rPr lang="it-IT" b="1" dirty="0" smtClean="0"/>
              <a:t>«</a:t>
            </a:r>
            <a:r>
              <a:rPr lang="it-IT" b="1" i="1" dirty="0"/>
              <a:t>Notiamo che a Gesù non piaceva il fatto che gli adulti </a:t>
            </a:r>
            <a:r>
              <a:rPr lang="it-IT" b="1" i="1" dirty="0" smtClean="0"/>
              <a:t>guardassero </a:t>
            </a:r>
            <a:r>
              <a:rPr lang="it-IT" b="1" i="1" dirty="0"/>
              <a:t>con disprezzo i più giovani o li tenessero al loro servizio in modo dispotico. Al contrario, chiedeva: “Chi tra voi è più grande diventi come il più giovane”</a:t>
            </a:r>
            <a:r>
              <a:rPr lang="it-IT" i="1" dirty="0"/>
              <a:t> (</a:t>
            </a:r>
            <a:r>
              <a:rPr lang="it-IT" i="1" dirty="0" err="1"/>
              <a:t>Lc</a:t>
            </a:r>
            <a:r>
              <a:rPr lang="it-IT" i="1" dirty="0"/>
              <a:t> 22,26). </a:t>
            </a:r>
            <a:r>
              <a:rPr lang="it-IT" b="1" i="1" dirty="0"/>
              <a:t>Per Lui, </a:t>
            </a:r>
            <a:r>
              <a:rPr lang="it-IT" b="1" i="1" dirty="0" smtClean="0"/>
              <a:t>se </a:t>
            </a:r>
            <a:r>
              <a:rPr lang="it-IT" b="1" i="1" dirty="0"/>
              <a:t>qualcuno </a:t>
            </a:r>
            <a:r>
              <a:rPr lang="it-IT" b="1" i="1" dirty="0" smtClean="0"/>
              <a:t>avesse </a:t>
            </a:r>
            <a:r>
              <a:rPr lang="it-IT" b="1" i="1" dirty="0"/>
              <a:t>meno anni non significava che valesse di meno</a:t>
            </a:r>
            <a:r>
              <a:rPr lang="it-IT" b="1" dirty="0"/>
              <a:t>»</a:t>
            </a:r>
            <a:r>
              <a:rPr lang="it-IT" dirty="0"/>
              <a:t>. </a:t>
            </a:r>
            <a:endParaRPr lang="it-IT" dirty="0" smtClean="0"/>
          </a:p>
          <a:p>
            <a:endParaRPr lang="it-IT" dirty="0"/>
          </a:p>
          <a:p>
            <a:r>
              <a:rPr lang="it-IT" b="1" dirty="0" smtClean="0"/>
              <a:t>«</a:t>
            </a:r>
            <a:r>
              <a:rPr lang="it-IT" b="1" i="1" dirty="0" smtClean="0"/>
              <a:t>Non </a:t>
            </a:r>
            <a:r>
              <a:rPr lang="it-IT" b="1" i="1" dirty="0"/>
              <a:t>bisogna pentirsi di spendere la propria gioventù essendo buoni, aprendo il cuore al Signore, vivendo in un modo diverso</a:t>
            </a:r>
            <a:r>
              <a:rPr lang="it-IT" b="1" dirty="0"/>
              <a:t>» </a:t>
            </a:r>
            <a:r>
              <a:rPr lang="it-IT" dirty="0" smtClean="0"/>
              <a:t>.</a:t>
            </a:r>
            <a:endParaRPr lang="it-IT" dirty="0"/>
          </a:p>
        </p:txBody>
      </p:sp>
      <p:sp>
        <p:nvSpPr>
          <p:cNvPr id="12" name="Segnaposto data 11"/>
          <p:cNvSpPr>
            <a:spLocks noGrp="1"/>
          </p:cNvSpPr>
          <p:nvPr>
            <p:ph type="dt" sz="half" idx="10"/>
          </p:nvPr>
        </p:nvSpPr>
        <p:spPr/>
        <p:txBody>
          <a:bodyPr/>
          <a:lstStyle/>
          <a:p>
            <a:fld id="{2842B01C-0CB4-4E67-887A-550FF0B92D00}"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3</a:t>
            </a:fld>
            <a:endParaRPr lang="it-IT"/>
          </a:p>
        </p:txBody>
      </p:sp>
      <p:pic>
        <p:nvPicPr>
          <p:cNvPr id="15" name="Immagine 14" descr="or2.jpg"/>
          <p:cNvPicPr>
            <a:picLocks noChangeAspect="1"/>
          </p:cNvPicPr>
          <p:nvPr/>
        </p:nvPicPr>
        <p:blipFill>
          <a:blip r:embed="rId4" cstate="print"/>
          <a:stretch>
            <a:fillRect/>
          </a:stretch>
        </p:blipFill>
        <p:spPr>
          <a:xfrm>
            <a:off x="179512" y="2852936"/>
            <a:ext cx="2619375" cy="1743075"/>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 calcmode="lin" valueType="num">
                                      <p:cBhvr>
                                        <p:cTn id="16" dur="500" fill="hold"/>
                                        <p:tgtEl>
                                          <p:spTgt spid="15"/>
                                        </p:tgtEl>
                                        <p:attrNameLst>
                                          <p:attrName>style.rotation</p:attrName>
                                        </p:attrNameLst>
                                      </p:cBhvr>
                                      <p:tavLst>
                                        <p:tav tm="0">
                                          <p:val>
                                            <p:fltVal val="360"/>
                                          </p:val>
                                        </p:tav>
                                        <p:tav tm="100000">
                                          <p:val>
                                            <p:fltVal val="0"/>
                                          </p:val>
                                        </p:tav>
                                      </p:tavLst>
                                    </p:anim>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9. Il discernimento (1)</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4524315"/>
          </a:xfrm>
          <a:prstGeom prst="rect">
            <a:avLst/>
          </a:prstGeom>
          <a:solidFill>
            <a:srgbClr val="3AE0E4"/>
          </a:solidFill>
          <a:ln w="25400">
            <a:solidFill>
              <a:srgbClr val="FF0000"/>
            </a:solidFill>
          </a:ln>
        </p:spPr>
        <p:txBody>
          <a:bodyPr wrap="square" rtlCol="0">
            <a:spAutoFit/>
          </a:bodyPr>
          <a:lstStyle/>
          <a:p>
            <a:r>
              <a:rPr lang="it-IT" sz="1600" b="1" dirty="0" smtClean="0"/>
              <a:t>«</a:t>
            </a:r>
            <a:r>
              <a:rPr lang="it-IT" sz="1600" b="1" i="1" dirty="0" smtClean="0"/>
              <a:t>Senza </a:t>
            </a:r>
            <a:r>
              <a:rPr lang="it-IT" sz="1600" b="1" i="1" dirty="0"/>
              <a:t>la sapienza del discernimento possiamo trasformarci facilmente in burattini alla mercé delle tendenze del momento</a:t>
            </a:r>
            <a:r>
              <a:rPr lang="it-IT" sz="1600" b="1" dirty="0"/>
              <a:t>» </a:t>
            </a:r>
            <a:r>
              <a:rPr lang="it-IT" sz="1600" b="1" dirty="0" smtClean="0"/>
              <a:t>.</a:t>
            </a:r>
            <a:r>
              <a:rPr lang="it-IT" sz="1600" dirty="0" smtClean="0"/>
              <a:t> </a:t>
            </a:r>
            <a:r>
              <a:rPr lang="it-IT" sz="1600" dirty="0"/>
              <a:t>«Un’espressione del discernimento è l’impegno per riconoscere la propria vocazione. </a:t>
            </a:r>
            <a:endParaRPr lang="it-IT" sz="1600" dirty="0" smtClean="0"/>
          </a:p>
          <a:p>
            <a:endParaRPr lang="it-IT" sz="1600" dirty="0"/>
          </a:p>
          <a:p>
            <a:r>
              <a:rPr lang="it-IT" sz="1600" b="1" dirty="0" smtClean="0"/>
              <a:t>È </a:t>
            </a:r>
            <a:r>
              <a:rPr lang="it-IT" sz="1600" b="1" dirty="0"/>
              <a:t>un compito che richiede spazi di solitudine e di silenzio</a:t>
            </a:r>
            <a:r>
              <a:rPr lang="it-IT" sz="1600" dirty="0"/>
              <a:t>, perché si tratta di una decisione molto personale che nessun altro può prendere al nostro posto</a:t>
            </a:r>
            <a:r>
              <a:rPr lang="it-IT" sz="1600" dirty="0" smtClean="0"/>
              <a:t>». </a:t>
            </a:r>
            <a:r>
              <a:rPr lang="it-IT" sz="1600" dirty="0"/>
              <a:t>«</a:t>
            </a:r>
            <a:r>
              <a:rPr lang="it-IT" sz="1600" i="1" dirty="0"/>
              <a:t>Il regalo della vocazione sarà senza dubbio un regalo esigente. I regali di Dio sono interattivi e per goderli bisogna mettersi molto in gioco, bisogna rischiare</a:t>
            </a:r>
            <a:r>
              <a:rPr lang="it-IT" sz="1600" dirty="0" smtClean="0"/>
              <a:t>».</a:t>
            </a:r>
            <a:endParaRPr lang="it-IT" sz="1600" dirty="0"/>
          </a:p>
          <a:p>
            <a:endParaRPr lang="it-IT" sz="1600" b="1" dirty="0" smtClean="0"/>
          </a:p>
          <a:p>
            <a:r>
              <a:rPr lang="it-IT" sz="1600" b="1" dirty="0" smtClean="0"/>
              <a:t>A </a:t>
            </a:r>
            <a:r>
              <a:rPr lang="it-IT" sz="1600" b="1" dirty="0"/>
              <a:t>chi aiuta i giovani nel discernimento </a:t>
            </a:r>
            <a:r>
              <a:rPr lang="it-IT" sz="1600" b="1" dirty="0">
                <a:solidFill>
                  <a:srgbClr val="FF0000"/>
                </a:solidFill>
              </a:rPr>
              <a:t>sono richieste tre </a:t>
            </a:r>
            <a:r>
              <a:rPr lang="it-IT" sz="1600" b="1" dirty="0" smtClean="0">
                <a:solidFill>
                  <a:srgbClr val="FF0000"/>
                </a:solidFill>
              </a:rPr>
              <a:t>sensibilità</a:t>
            </a:r>
            <a:r>
              <a:rPr lang="it-IT" sz="1600" dirty="0" smtClean="0">
                <a:solidFill>
                  <a:srgbClr val="FF0000"/>
                </a:solidFill>
              </a:rPr>
              <a:t>:</a:t>
            </a:r>
          </a:p>
          <a:p>
            <a:r>
              <a:rPr lang="it-IT" sz="1600" b="1" dirty="0" smtClean="0">
                <a:solidFill>
                  <a:srgbClr val="FF0000"/>
                </a:solidFill>
              </a:rPr>
              <a:t>La </a:t>
            </a:r>
            <a:r>
              <a:rPr lang="it-IT" sz="1600" b="1" dirty="0">
                <a:solidFill>
                  <a:srgbClr val="FF0000"/>
                </a:solidFill>
              </a:rPr>
              <a:t>prima </a:t>
            </a:r>
            <a:r>
              <a:rPr lang="it-IT" sz="1600" dirty="0"/>
              <a:t>è l’attenzione alla persona:</a:t>
            </a:r>
            <a:r>
              <a:rPr lang="it-IT" sz="1600" b="1" dirty="0"/>
              <a:t> </a:t>
            </a:r>
            <a:r>
              <a:rPr lang="it-IT" sz="1600" dirty="0"/>
              <a:t>«</a:t>
            </a:r>
            <a:r>
              <a:rPr lang="it-IT" sz="1600" i="1" dirty="0"/>
              <a:t>si tratta di ascoltare l’altro che ci sta dando sé stesso nelle sue </a:t>
            </a:r>
            <a:r>
              <a:rPr lang="it-IT" sz="1600" i="1" dirty="0" smtClean="0"/>
              <a:t>parole</a:t>
            </a:r>
            <a:r>
              <a:rPr lang="it-IT" sz="1600" dirty="0" smtClean="0"/>
              <a:t>». </a:t>
            </a:r>
          </a:p>
          <a:p>
            <a:r>
              <a:rPr lang="it-IT" sz="1600" b="1" dirty="0" smtClean="0">
                <a:solidFill>
                  <a:srgbClr val="FF0000"/>
                </a:solidFill>
              </a:rPr>
              <a:t>La </a:t>
            </a:r>
            <a:r>
              <a:rPr lang="it-IT" sz="1600" b="1" dirty="0">
                <a:solidFill>
                  <a:srgbClr val="FF0000"/>
                </a:solidFill>
              </a:rPr>
              <a:t>seconda </a:t>
            </a:r>
            <a:r>
              <a:rPr lang="it-IT" sz="1600" dirty="0"/>
              <a:t>consiste nel discernere, cioè «</a:t>
            </a:r>
            <a:r>
              <a:rPr lang="it-IT" sz="1600" i="1" dirty="0"/>
              <a:t>si tratta di cogliere il punto giusto in cui si discerne la grazia dalla tentazione</a:t>
            </a:r>
            <a:r>
              <a:rPr lang="it-IT" sz="1600" dirty="0" smtClean="0"/>
              <a:t>». </a:t>
            </a:r>
          </a:p>
          <a:p>
            <a:r>
              <a:rPr lang="it-IT" sz="1600" b="1" dirty="0" smtClean="0">
                <a:solidFill>
                  <a:srgbClr val="FF0000"/>
                </a:solidFill>
              </a:rPr>
              <a:t>La </a:t>
            </a:r>
            <a:r>
              <a:rPr lang="it-IT" sz="1600" b="1" dirty="0">
                <a:solidFill>
                  <a:srgbClr val="FF0000"/>
                </a:solidFill>
              </a:rPr>
              <a:t>terza</a:t>
            </a:r>
            <a:r>
              <a:rPr lang="it-IT" sz="1600" dirty="0"/>
              <a:t> consiste «</a:t>
            </a:r>
            <a:r>
              <a:rPr lang="it-IT" sz="1600" i="1" dirty="0"/>
              <a:t>nell’ascoltare gli impulsi che l’altro sperimenta “in avanti”. È l’ascolto profondo di “dove vuole andare veramente l’altro</a:t>
            </a:r>
            <a:r>
              <a:rPr lang="it-IT" sz="1600" i="1" dirty="0" smtClean="0"/>
              <a:t>”</a:t>
            </a:r>
            <a:r>
              <a:rPr lang="it-IT" sz="1600" dirty="0" smtClean="0"/>
              <a:t>». </a:t>
            </a:r>
            <a:r>
              <a:rPr lang="it-IT" sz="1600" dirty="0"/>
              <a:t>Quando uno ascolta l’altro in questo modo, «</a:t>
            </a:r>
            <a:r>
              <a:rPr lang="it-IT" sz="1600" i="1" dirty="0"/>
              <a:t>a un certo punto deve scomparire per lasciare che segua la strada che ha scoperto. Scomparire come scompare il Signore dalla vista dei suoi discepoli</a:t>
            </a:r>
            <a:r>
              <a:rPr lang="it-IT" sz="1600" dirty="0" smtClean="0"/>
              <a:t>».</a:t>
            </a:r>
            <a:r>
              <a:rPr lang="it-IT" sz="1600" dirty="0"/>
              <a:t> </a:t>
            </a:r>
            <a:endParaRPr lang="it-IT" sz="1600" dirty="0" smtClean="0"/>
          </a:p>
        </p:txBody>
      </p:sp>
      <p:sp>
        <p:nvSpPr>
          <p:cNvPr id="12" name="Segnaposto data 11"/>
          <p:cNvSpPr>
            <a:spLocks noGrp="1"/>
          </p:cNvSpPr>
          <p:nvPr>
            <p:ph type="dt" sz="half" idx="10"/>
          </p:nvPr>
        </p:nvSpPr>
        <p:spPr/>
        <p:txBody>
          <a:bodyPr/>
          <a:lstStyle/>
          <a:p>
            <a:fld id="{E053E06B-184C-4A0D-B961-FF7B65ACA163}"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30</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1000"/>
                                        <p:tgtEl>
                                          <p:spTgt spid="9">
                                            <p:txEl>
                                              <p:pRg st="4" end="4"/>
                                            </p:txEl>
                                          </p:spTgt>
                                        </p:tgtEl>
                                      </p:cBhvr>
                                    </p:animEffect>
                                    <p:anim calcmode="lin" valueType="num">
                                      <p:cBhvr>
                                        <p:cTn id="29"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9">
                                            <p:txEl>
                                              <p:pRg st="5" end="5"/>
                                            </p:txEl>
                                          </p:spTgt>
                                        </p:tgtEl>
                                        <p:attrNameLst>
                                          <p:attrName>style.visibility</p:attrName>
                                        </p:attrNameLst>
                                      </p:cBhvr>
                                      <p:to>
                                        <p:strVal val="visible"/>
                                      </p:to>
                                    </p:set>
                                    <p:animEffect transition="in" filter="fade">
                                      <p:cBhvr>
                                        <p:cTn id="33" dur="1000"/>
                                        <p:tgtEl>
                                          <p:spTgt spid="9">
                                            <p:txEl>
                                              <p:pRg st="5" end="5"/>
                                            </p:txEl>
                                          </p:spTgt>
                                        </p:tgtEl>
                                      </p:cBhvr>
                                    </p:animEffect>
                                    <p:anim calcmode="lin" valueType="num">
                                      <p:cBhvr>
                                        <p:cTn id="34"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9">
                                            <p:txEl>
                                              <p:pRg st="6" end="6"/>
                                            </p:txEl>
                                          </p:spTgt>
                                        </p:tgtEl>
                                        <p:attrNameLst>
                                          <p:attrName>style.visibility</p:attrName>
                                        </p:attrNameLst>
                                      </p:cBhvr>
                                      <p:to>
                                        <p:strVal val="visible"/>
                                      </p:to>
                                    </p:set>
                                    <p:animEffect transition="in" filter="fade">
                                      <p:cBhvr>
                                        <p:cTn id="40" dur="1000"/>
                                        <p:tgtEl>
                                          <p:spTgt spid="9">
                                            <p:txEl>
                                              <p:pRg st="6" end="6"/>
                                            </p:txEl>
                                          </p:spTgt>
                                        </p:tgtEl>
                                      </p:cBhvr>
                                    </p:animEffect>
                                    <p:anim calcmode="lin" valueType="num">
                                      <p:cBhvr>
                                        <p:cTn id="41"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animEffect transition="in" filter="fade">
                                      <p:cBhvr>
                                        <p:cTn id="47" dur="1000"/>
                                        <p:tgtEl>
                                          <p:spTgt spid="9">
                                            <p:txEl>
                                              <p:pRg st="7" end="7"/>
                                            </p:txEl>
                                          </p:spTgt>
                                        </p:tgtEl>
                                      </p:cBhvr>
                                    </p:animEffect>
                                    <p:anim calcmode="lin" valueType="num">
                                      <p:cBhvr>
                                        <p:cTn id="48"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9. Il discernimento (2)</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9" name="CasellaDiTesto 8"/>
          <p:cNvSpPr txBox="1"/>
          <p:nvPr/>
        </p:nvSpPr>
        <p:spPr>
          <a:xfrm>
            <a:off x="251520" y="1700808"/>
            <a:ext cx="8640960" cy="2523768"/>
          </a:xfrm>
          <a:prstGeom prst="rect">
            <a:avLst/>
          </a:prstGeom>
          <a:solidFill>
            <a:srgbClr val="3AE0E4"/>
          </a:solidFill>
          <a:ln w="25400">
            <a:solidFill>
              <a:srgbClr val="FF0000"/>
            </a:solidFill>
          </a:ln>
        </p:spPr>
        <p:txBody>
          <a:bodyPr wrap="square" rtlCol="0">
            <a:spAutoFit/>
          </a:bodyPr>
          <a:lstStyle/>
          <a:p>
            <a:pPr algn="ctr"/>
            <a:r>
              <a:rPr lang="it-IT" sz="1600" b="1" dirty="0"/>
              <a:t>Dobbiamo «</a:t>
            </a:r>
            <a:r>
              <a:rPr lang="it-IT" sz="1600" b="1" i="1" dirty="0"/>
              <a:t>suscitare e accompagnare processi, non imporre percorsi. E si tratta di processi di persone che sono sempre uniche e libere.</a:t>
            </a:r>
            <a:r>
              <a:rPr lang="it-IT" sz="1600" i="1" dirty="0"/>
              <a:t> Per questo è difficile costruire ricettari</a:t>
            </a:r>
            <a:r>
              <a:rPr lang="it-IT" sz="1600" dirty="0" smtClean="0"/>
              <a:t>».</a:t>
            </a:r>
            <a:endParaRPr lang="it-IT" sz="1600" dirty="0"/>
          </a:p>
          <a:p>
            <a:endParaRPr lang="it-IT" sz="1600" dirty="0" smtClean="0"/>
          </a:p>
          <a:p>
            <a:pPr algn="ctr"/>
            <a:r>
              <a:rPr lang="it-IT" sz="2000" b="1" dirty="0" smtClean="0"/>
              <a:t>L’Esortazione </a:t>
            </a:r>
            <a:r>
              <a:rPr lang="it-IT" sz="2000" b="1" dirty="0"/>
              <a:t>si conclude con «un desiderio» di Papa Francesco: </a:t>
            </a:r>
          </a:p>
          <a:p>
            <a:pPr algn="ctr"/>
            <a:r>
              <a:rPr lang="it-IT" b="1" dirty="0" smtClean="0">
                <a:solidFill>
                  <a:srgbClr val="C00000"/>
                </a:solidFill>
              </a:rPr>
              <a:t>«</a:t>
            </a:r>
            <a:r>
              <a:rPr lang="it-IT" b="1" i="1" dirty="0" smtClean="0">
                <a:solidFill>
                  <a:srgbClr val="C00000"/>
                </a:solidFill>
              </a:rPr>
              <a:t>Cari giovani, sarò felice nel vedervi correre più velocemente di chi è lento e timoroso. Correte attratti da quel Volto tanto amato, che adoriamo nella santa Eucaristia e riconosciamo nella carne del fratello </a:t>
            </a:r>
            <a:r>
              <a:rPr lang="it-IT" b="1" i="1" dirty="0" err="1" smtClean="0">
                <a:solidFill>
                  <a:srgbClr val="C00000"/>
                </a:solidFill>
              </a:rPr>
              <a:t>sofferente…</a:t>
            </a:r>
            <a:r>
              <a:rPr lang="it-IT" b="1" i="1" dirty="0" smtClean="0">
                <a:solidFill>
                  <a:srgbClr val="C00000"/>
                </a:solidFill>
              </a:rPr>
              <a:t> La Chiesa ha bisogno del vostro slancio, delle vostre intuizioni, della vostra </a:t>
            </a:r>
            <a:r>
              <a:rPr lang="it-IT" b="1" i="1" dirty="0" err="1" smtClean="0">
                <a:solidFill>
                  <a:srgbClr val="C00000"/>
                </a:solidFill>
              </a:rPr>
              <a:t>fede…</a:t>
            </a:r>
            <a:r>
              <a:rPr lang="it-IT" b="1" i="1" dirty="0" smtClean="0">
                <a:solidFill>
                  <a:srgbClr val="C00000"/>
                </a:solidFill>
              </a:rPr>
              <a:t> E quando arriverete dove noi non siamo ancora giunti, abbiate la pazienza di aspettarci</a:t>
            </a:r>
            <a:r>
              <a:rPr lang="it-IT" b="1" dirty="0" smtClean="0">
                <a:solidFill>
                  <a:srgbClr val="C00000"/>
                </a:solidFill>
              </a:rPr>
              <a:t>».</a:t>
            </a:r>
          </a:p>
        </p:txBody>
      </p:sp>
      <p:pic>
        <p:nvPicPr>
          <p:cNvPr id="13" name="Immagine 12" descr="sinodo16.jpg"/>
          <p:cNvPicPr>
            <a:picLocks noChangeAspect="1"/>
          </p:cNvPicPr>
          <p:nvPr/>
        </p:nvPicPr>
        <p:blipFill>
          <a:blip r:embed="rId4" cstate="print"/>
          <a:stretch>
            <a:fillRect/>
          </a:stretch>
        </p:blipFill>
        <p:spPr>
          <a:xfrm>
            <a:off x="611560" y="4293096"/>
            <a:ext cx="3720413" cy="2232248"/>
          </a:xfrm>
          <a:prstGeom prst="rect">
            <a:avLst/>
          </a:prstGeom>
          <a:ln w="25400">
            <a:solidFill>
              <a:srgbClr val="FF0000"/>
            </a:solidFill>
          </a:ln>
        </p:spPr>
      </p:pic>
      <p:pic>
        <p:nvPicPr>
          <p:cNvPr id="14" name="Immagine 13" descr="sinodo2.jpg"/>
          <p:cNvPicPr>
            <a:picLocks noChangeAspect="1"/>
          </p:cNvPicPr>
          <p:nvPr/>
        </p:nvPicPr>
        <p:blipFill>
          <a:blip r:embed="rId5" cstate="print"/>
          <a:stretch>
            <a:fillRect/>
          </a:stretch>
        </p:blipFill>
        <p:spPr>
          <a:xfrm>
            <a:off x="5148064" y="4293096"/>
            <a:ext cx="3354471" cy="2232248"/>
          </a:xfrm>
          <a:prstGeom prst="rect">
            <a:avLst/>
          </a:prstGeom>
          <a:ln w="25400">
            <a:solidFill>
              <a:srgbClr val="FF0000"/>
            </a:solidFill>
          </a:ln>
        </p:spPr>
      </p:pic>
      <p:sp>
        <p:nvSpPr>
          <p:cNvPr id="11" name="Segnaposto data 10"/>
          <p:cNvSpPr>
            <a:spLocks noGrp="1"/>
          </p:cNvSpPr>
          <p:nvPr>
            <p:ph type="dt" sz="half" idx="10"/>
          </p:nvPr>
        </p:nvSpPr>
        <p:spPr/>
        <p:txBody>
          <a:bodyPr/>
          <a:lstStyle/>
          <a:p>
            <a:fld id="{90653119-7D5B-4805-B5A7-5F2891C87A03}" type="datetime1">
              <a:rPr lang="it-IT" smtClean="0"/>
              <a:pPr/>
              <a:t>17/09/2019</a:t>
            </a:fld>
            <a:endParaRPr lang="it-IT"/>
          </a:p>
        </p:txBody>
      </p:sp>
      <p:sp>
        <p:nvSpPr>
          <p:cNvPr id="12" name="Segnaposto numero diapositiva 11"/>
          <p:cNvSpPr>
            <a:spLocks noGrp="1"/>
          </p:cNvSpPr>
          <p:nvPr>
            <p:ph type="sldNum" sz="quarter" idx="12"/>
          </p:nvPr>
        </p:nvSpPr>
        <p:spPr/>
        <p:txBody>
          <a:bodyPr/>
          <a:lstStyle/>
          <a:p>
            <a:fld id="{AF449E2C-DD02-4434-9323-91FDEB38365B}" type="slidenum">
              <a:rPr lang="it-IT" smtClean="0"/>
              <a:pPr/>
              <a:t>31</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p:cTn id="14" dur="500" fill="hold"/>
                                        <p:tgtEl>
                                          <p:spTgt spid="13"/>
                                        </p:tgtEl>
                                        <p:attrNameLst>
                                          <p:attrName>ppt_w</p:attrName>
                                        </p:attrNameLst>
                                      </p:cBhvr>
                                      <p:tavLst>
                                        <p:tav tm="0">
                                          <p:val>
                                            <p:fltVal val="0"/>
                                          </p:val>
                                        </p:tav>
                                        <p:tav tm="100000">
                                          <p:val>
                                            <p:strVal val="#ppt_w"/>
                                          </p:val>
                                        </p:tav>
                                      </p:tavLst>
                                    </p:anim>
                                    <p:anim calcmode="lin" valueType="num">
                                      <p:cBhvr>
                                        <p:cTn id="15" dur="500" fill="hold"/>
                                        <p:tgtEl>
                                          <p:spTgt spid="13"/>
                                        </p:tgtEl>
                                        <p:attrNameLst>
                                          <p:attrName>ppt_h</p:attrName>
                                        </p:attrNameLst>
                                      </p:cBhvr>
                                      <p:tavLst>
                                        <p:tav tm="0">
                                          <p:val>
                                            <p:fltVal val="0"/>
                                          </p:val>
                                        </p:tav>
                                        <p:tav tm="100000">
                                          <p:val>
                                            <p:strVal val="#ppt_h"/>
                                          </p:val>
                                        </p:tav>
                                      </p:tavLst>
                                    </p:anim>
                                    <p:anim calcmode="lin" valueType="num">
                                      <p:cBhvr>
                                        <p:cTn id="16" dur="500" fill="hold"/>
                                        <p:tgtEl>
                                          <p:spTgt spid="13"/>
                                        </p:tgtEl>
                                        <p:attrNameLst>
                                          <p:attrName>style.rotation</p:attrName>
                                        </p:attrNameLst>
                                      </p:cBhvr>
                                      <p:tavLst>
                                        <p:tav tm="0">
                                          <p:val>
                                            <p:fltVal val="360"/>
                                          </p:val>
                                        </p:tav>
                                        <p:tav tm="100000">
                                          <p:val>
                                            <p:fltVal val="0"/>
                                          </p:val>
                                        </p:tav>
                                      </p:tavLst>
                                    </p:anim>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 calcmode="lin" valueType="num">
                                      <p:cBhvr>
                                        <p:cTn id="31" dur="500" fill="hold"/>
                                        <p:tgtEl>
                                          <p:spTgt spid="14"/>
                                        </p:tgtEl>
                                        <p:attrNameLst>
                                          <p:attrName>style.rotation</p:attrName>
                                        </p:attrNameLst>
                                      </p:cBhvr>
                                      <p:tavLst>
                                        <p:tav tm="0">
                                          <p:val>
                                            <p:fltVal val="360"/>
                                          </p:val>
                                        </p:tav>
                                        <p:tav tm="100000">
                                          <p:val>
                                            <p:fltVal val="0"/>
                                          </p:val>
                                        </p:tav>
                                      </p:tavLst>
                                    </p:anim>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Effect transition="in" filter="fade">
                                      <p:cBhvr>
                                        <p:cTn id="37" dur="1000"/>
                                        <p:tgtEl>
                                          <p:spTgt spid="9">
                                            <p:txEl>
                                              <p:pRg st="2" end="2"/>
                                            </p:txEl>
                                          </p:spTgt>
                                        </p:tgtEl>
                                      </p:cBhvr>
                                    </p:animEffect>
                                    <p:anim calcmode="lin" valueType="num">
                                      <p:cBhvr>
                                        <p:cTn id="3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9">
                                            <p:txEl>
                                              <p:pRg st="2" end="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9">
                                            <p:txEl>
                                              <p:pRg st="3" end="3"/>
                                            </p:txEl>
                                          </p:spTgt>
                                        </p:tgtEl>
                                        <p:attrNameLst>
                                          <p:attrName>style.visibility</p:attrName>
                                        </p:attrNameLst>
                                      </p:cBhvr>
                                      <p:to>
                                        <p:strVal val="visible"/>
                                      </p:to>
                                    </p:set>
                                    <p:animEffect transition="in" filter="fade">
                                      <p:cBhvr>
                                        <p:cTn id="42" dur="1000"/>
                                        <p:tgtEl>
                                          <p:spTgt spid="9">
                                            <p:txEl>
                                              <p:pRg st="3" end="3"/>
                                            </p:txEl>
                                          </p:spTgt>
                                        </p:tgtEl>
                                      </p:cBhvr>
                                    </p:animEffect>
                                    <p:anim calcmode="lin" valueType="num">
                                      <p:cBhvr>
                                        <p:cTn id="43"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95536" y="2852936"/>
            <a:ext cx="8458200" cy="1368152"/>
          </a:xfrm>
          <a:prstGeom prst="rect">
            <a:avLst/>
          </a:prstGeom>
        </p:spPr>
        <p:txBody>
          <a:bodyPr vert="horz" anchor="b">
            <a:noAutofit/>
          </a:bodyPr>
          <a:lstStyle/>
          <a:p>
            <a:pPr lvl="0" algn="ctr">
              <a:spcBef>
                <a:spcPct val="20000"/>
              </a:spcBef>
              <a:buClr>
                <a:schemeClr val="accent1"/>
              </a:buClr>
              <a:buSzPct val="70000"/>
            </a:pPr>
            <a:r>
              <a:rPr lang="it-IT" sz="8000" b="1" dirty="0" smtClean="0">
                <a:solidFill>
                  <a:srgbClr val="FF0000"/>
                </a:solidFill>
              </a:rPr>
              <a:t>FINE</a:t>
            </a:r>
            <a:endParaRPr kumimoji="0" lang="it-IT" sz="8000" b="1" i="0" u="none" strike="noStrike" kern="1200" cap="none" spc="0" normalizeH="0" baseline="0" noProof="0" dirty="0">
              <a:ln>
                <a:noFill/>
              </a:ln>
              <a:solidFill>
                <a:srgbClr val="FF0000"/>
              </a:solidFill>
              <a:effectLst/>
              <a:uLnTx/>
              <a:uFillTx/>
              <a:latin typeface="+mn-lt"/>
              <a:ea typeface="+mn-ea"/>
              <a:cs typeface="+mn-cs"/>
            </a:endParaRPr>
          </a:p>
        </p:txBody>
      </p:sp>
      <p:sp>
        <p:nvSpPr>
          <p:cNvPr id="11" name="Segnaposto data 10"/>
          <p:cNvSpPr>
            <a:spLocks noGrp="1"/>
          </p:cNvSpPr>
          <p:nvPr>
            <p:ph type="dt" sz="half" idx="10"/>
          </p:nvPr>
        </p:nvSpPr>
        <p:spPr/>
        <p:txBody>
          <a:bodyPr/>
          <a:lstStyle/>
          <a:p>
            <a:fld id="{90653119-7D5B-4805-B5A7-5F2891C87A03}" type="datetime1">
              <a:rPr lang="it-IT" smtClean="0"/>
              <a:pPr/>
              <a:t>17/09/2019</a:t>
            </a:fld>
            <a:endParaRPr lang="it-IT"/>
          </a:p>
        </p:txBody>
      </p:sp>
      <p:sp>
        <p:nvSpPr>
          <p:cNvPr id="12" name="Segnaposto numero diapositiva 11"/>
          <p:cNvSpPr>
            <a:spLocks noGrp="1"/>
          </p:cNvSpPr>
          <p:nvPr>
            <p:ph type="sldNum" sz="quarter" idx="12"/>
          </p:nvPr>
        </p:nvSpPr>
        <p:spPr/>
        <p:txBody>
          <a:bodyPr/>
          <a:lstStyle/>
          <a:p>
            <a:fld id="{AF449E2C-DD02-4434-9323-91FDEB38365B}" type="slidenum">
              <a:rPr lang="it-IT" smtClean="0"/>
              <a:pPr/>
              <a:t>32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2. Gesù Cristo sempre giovane (1)</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72816"/>
            <a:ext cx="5832648" cy="4801314"/>
          </a:xfrm>
          <a:prstGeom prst="rect">
            <a:avLst/>
          </a:prstGeom>
          <a:solidFill>
            <a:srgbClr val="3AE0E4"/>
          </a:solidFill>
          <a:ln w="25400">
            <a:solidFill>
              <a:srgbClr val="FF0000"/>
            </a:solidFill>
          </a:ln>
        </p:spPr>
        <p:txBody>
          <a:bodyPr wrap="square" rtlCol="0">
            <a:spAutoFit/>
          </a:bodyPr>
          <a:lstStyle/>
          <a:p>
            <a:r>
              <a:rPr lang="it-IT" b="1" dirty="0" smtClean="0"/>
              <a:t>Non </a:t>
            </a:r>
            <a:r>
              <a:rPr lang="it-IT" b="1" dirty="0"/>
              <a:t>dobbiamo pensare, scrive Francesco, che «</a:t>
            </a:r>
            <a:r>
              <a:rPr lang="it-IT" b="1" i="1" dirty="0"/>
              <a:t>Gesù fosse un adolescente solitario o un giovane che pensava a sé stesso. Il suo rapporto con la gente era quello di un giovane che condivideva tutta la vita di una famiglia ben integrata nel villaggio</a:t>
            </a:r>
            <a:r>
              <a:rPr lang="it-IT" b="1" dirty="0" smtClean="0"/>
              <a:t>»</a:t>
            </a:r>
            <a:r>
              <a:rPr lang="it-IT" dirty="0" smtClean="0"/>
              <a:t> </a:t>
            </a:r>
          </a:p>
          <a:p>
            <a:endParaRPr lang="it-IT" dirty="0"/>
          </a:p>
          <a:p>
            <a:r>
              <a:rPr lang="it-IT" b="1" dirty="0" smtClean="0"/>
              <a:t>Gesù </a:t>
            </a:r>
            <a:r>
              <a:rPr lang="it-IT" b="1" dirty="0"/>
              <a:t>adolescente</a:t>
            </a:r>
            <a:r>
              <a:rPr lang="it-IT" dirty="0"/>
              <a:t>, «</a:t>
            </a:r>
            <a:r>
              <a:rPr lang="it-IT" i="1" dirty="0"/>
              <a:t>grazie alla fiducia dei suoi </a:t>
            </a:r>
            <a:r>
              <a:rPr lang="it-IT" i="1" dirty="0" err="1"/>
              <a:t>genitori…</a:t>
            </a:r>
            <a:r>
              <a:rPr lang="it-IT" i="1" dirty="0"/>
              <a:t> si muove con libertà e impara a camminare con tutti gli </a:t>
            </a:r>
            <a:r>
              <a:rPr lang="it-IT" i="1" dirty="0" smtClean="0"/>
              <a:t>altri</a:t>
            </a:r>
            <a:r>
              <a:rPr lang="it-IT" dirty="0" smtClean="0"/>
              <a:t>».</a:t>
            </a:r>
            <a:r>
              <a:rPr lang="it-IT" dirty="0"/>
              <a:t> </a:t>
            </a:r>
            <a:r>
              <a:rPr lang="it-IT" b="1" dirty="0"/>
              <a:t>Questi </a:t>
            </a:r>
            <a:r>
              <a:rPr lang="it-IT" b="1" dirty="0" smtClean="0"/>
              <a:t> aspetti </a:t>
            </a:r>
            <a:r>
              <a:rPr lang="it-IT" b="1" dirty="0"/>
              <a:t>della vita di Gesù non dovrebbero essere ignorati nella pastorale giovanile, «</a:t>
            </a:r>
            <a:r>
              <a:rPr lang="it-IT" b="1" i="1" dirty="0"/>
              <a:t>per non creare progetti che isolino i giovani dalla famiglia e dal mondo,</a:t>
            </a:r>
            <a:r>
              <a:rPr lang="it-IT" i="1" dirty="0"/>
              <a:t> o che li trasformino in una minoranza selezionata e preservata da ogni contagio</a:t>
            </a:r>
            <a:r>
              <a:rPr lang="it-IT" dirty="0"/>
              <a:t>». </a:t>
            </a:r>
            <a:endParaRPr lang="it-IT" dirty="0" smtClean="0"/>
          </a:p>
          <a:p>
            <a:endParaRPr lang="it-IT" b="1" dirty="0"/>
          </a:p>
          <a:p>
            <a:r>
              <a:rPr lang="it-IT" b="1" dirty="0" smtClean="0"/>
              <a:t>Servono </a:t>
            </a:r>
            <a:r>
              <a:rPr lang="it-IT" b="1" dirty="0"/>
              <a:t>invece «</a:t>
            </a:r>
            <a:r>
              <a:rPr lang="it-IT" b="1" i="1" dirty="0"/>
              <a:t>progetti che li rafforzino, li accompagnino e li proiettino verso l’incontro con gli altri, il servizio generoso, la missione</a:t>
            </a:r>
            <a:r>
              <a:rPr lang="it-IT" b="1" dirty="0" smtClean="0"/>
              <a:t>».</a:t>
            </a:r>
            <a:endParaRPr lang="it-IT" b="1" dirty="0"/>
          </a:p>
        </p:txBody>
      </p:sp>
      <p:sp>
        <p:nvSpPr>
          <p:cNvPr id="12" name="Segnaposto data 11"/>
          <p:cNvSpPr>
            <a:spLocks noGrp="1"/>
          </p:cNvSpPr>
          <p:nvPr>
            <p:ph type="dt" sz="half" idx="10"/>
          </p:nvPr>
        </p:nvSpPr>
        <p:spPr/>
        <p:txBody>
          <a:bodyPr/>
          <a:lstStyle/>
          <a:p>
            <a:fld id="{AAFAB4AB-33E5-45CF-BB25-04A5EA8A39D2}"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4</a:t>
            </a:fld>
            <a:endParaRPr lang="it-IT"/>
          </a:p>
        </p:txBody>
      </p:sp>
      <p:pic>
        <p:nvPicPr>
          <p:cNvPr id="15" name="Immagine 14" descr="st5.jpg"/>
          <p:cNvPicPr>
            <a:picLocks noChangeAspect="1"/>
          </p:cNvPicPr>
          <p:nvPr/>
        </p:nvPicPr>
        <p:blipFill>
          <a:blip r:embed="rId4" cstate="print"/>
          <a:stretch>
            <a:fillRect/>
          </a:stretch>
        </p:blipFill>
        <p:spPr>
          <a:xfrm>
            <a:off x="6228184" y="2852936"/>
            <a:ext cx="2751306" cy="2016224"/>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 calcmode="lin" valueType="num">
                                      <p:cBhvr>
                                        <p:cTn id="16" dur="500" fill="hold"/>
                                        <p:tgtEl>
                                          <p:spTgt spid="15"/>
                                        </p:tgtEl>
                                        <p:attrNameLst>
                                          <p:attrName>style.rotation</p:attrName>
                                        </p:attrNameLst>
                                      </p:cBhvr>
                                      <p:tavLst>
                                        <p:tav tm="0">
                                          <p:val>
                                            <p:fltVal val="360"/>
                                          </p:val>
                                        </p:tav>
                                        <p:tav tm="100000">
                                          <p:val>
                                            <p:fltVal val="0"/>
                                          </p:val>
                                        </p:tav>
                                      </p:tavLst>
                                    </p:anim>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2. Gesù Cristo sempre giovane (2)</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3059832" y="1772816"/>
            <a:ext cx="5760640" cy="4524315"/>
          </a:xfrm>
          <a:prstGeom prst="rect">
            <a:avLst/>
          </a:prstGeom>
          <a:solidFill>
            <a:srgbClr val="3AE0E4"/>
          </a:solidFill>
          <a:ln w="25400">
            <a:solidFill>
              <a:srgbClr val="FF0000"/>
            </a:solidFill>
          </a:ln>
        </p:spPr>
        <p:txBody>
          <a:bodyPr wrap="square" rtlCol="0">
            <a:spAutoFit/>
          </a:bodyPr>
          <a:lstStyle/>
          <a:p>
            <a:r>
              <a:rPr lang="it-IT" b="1" dirty="0" smtClean="0"/>
              <a:t>Vicino </a:t>
            </a:r>
            <a:r>
              <a:rPr lang="it-IT" b="1" dirty="0"/>
              <a:t>«</a:t>
            </a:r>
            <a:r>
              <a:rPr lang="it-IT" b="1" i="1" dirty="0"/>
              <a:t>a Lui possiamo bere dalla vera sorgente, che mantiene vivi i nostri sogni, i nostri progetti, i nostri grandi ideali, e che ci lancia nell’annuncio della vita che vale la pena vivere</a:t>
            </a:r>
            <a:r>
              <a:rPr lang="it-IT" b="1" dirty="0"/>
              <a:t>»</a:t>
            </a:r>
            <a:r>
              <a:rPr lang="it-IT" dirty="0"/>
              <a:t> </a:t>
            </a:r>
            <a:r>
              <a:rPr lang="it-IT" dirty="0" smtClean="0"/>
              <a:t>; </a:t>
            </a:r>
            <a:r>
              <a:rPr lang="it-IT" dirty="0"/>
              <a:t>«</a:t>
            </a:r>
            <a:r>
              <a:rPr lang="it-IT" i="1" dirty="0"/>
              <a:t>Il Signore ci chiama ad accendere stelle nella notte di altri giovani</a:t>
            </a:r>
            <a:r>
              <a:rPr lang="it-IT" dirty="0" smtClean="0"/>
              <a:t>».</a:t>
            </a:r>
            <a:endParaRPr lang="it-IT" dirty="0"/>
          </a:p>
          <a:p>
            <a:endParaRPr lang="it-IT" dirty="0" smtClean="0"/>
          </a:p>
          <a:p>
            <a:r>
              <a:rPr lang="it-IT" b="1" dirty="0" smtClean="0"/>
              <a:t>«</a:t>
            </a:r>
            <a:r>
              <a:rPr lang="it-IT" b="1" i="1" dirty="0" smtClean="0"/>
              <a:t>Chiediamo </a:t>
            </a:r>
            <a:r>
              <a:rPr lang="it-IT" b="1" i="1" dirty="0"/>
              <a:t>al Signore che liberi la Chiesa da coloro che vogliono invecchiarla, fissarla sul passato, frenarla, renderla immobile. Chiediamo anche che la liberi da un’altra tentazione: credere che è giovane perché cede a tutto ciò che il mondo le </a:t>
            </a:r>
            <a:r>
              <a:rPr lang="it-IT" b="1" i="1" dirty="0" smtClean="0"/>
              <a:t>offre</a:t>
            </a:r>
            <a:r>
              <a:rPr lang="it-IT" dirty="0" smtClean="0"/>
              <a:t>».</a:t>
            </a:r>
            <a:r>
              <a:rPr lang="it-IT" i="1" dirty="0"/>
              <a:t> </a:t>
            </a:r>
            <a:endParaRPr lang="it-IT" i="1" dirty="0" smtClean="0"/>
          </a:p>
          <a:p>
            <a:endParaRPr lang="it-IT" b="1" i="1" dirty="0"/>
          </a:p>
          <a:p>
            <a:r>
              <a:rPr lang="it-IT" b="1" i="1" dirty="0" smtClean="0"/>
              <a:t>È </a:t>
            </a:r>
            <a:r>
              <a:rPr lang="it-IT" b="1" i="1" dirty="0"/>
              <a:t>giovane quando è sé stessa, quando riceve la forza sempre nuova della Parola di Dio, dell’Eucaristia, della presenza di Cristo e della forza del suo Spirito ogni giorno</a:t>
            </a:r>
            <a:r>
              <a:rPr lang="it-IT" b="1" dirty="0"/>
              <a:t>» </a:t>
            </a:r>
            <a:r>
              <a:rPr lang="it-IT" dirty="0" smtClean="0"/>
              <a:t>. </a:t>
            </a:r>
            <a:endParaRPr lang="it-IT" dirty="0"/>
          </a:p>
        </p:txBody>
      </p:sp>
      <p:sp>
        <p:nvSpPr>
          <p:cNvPr id="12" name="Segnaposto data 11"/>
          <p:cNvSpPr>
            <a:spLocks noGrp="1"/>
          </p:cNvSpPr>
          <p:nvPr>
            <p:ph type="dt" sz="half" idx="10"/>
          </p:nvPr>
        </p:nvSpPr>
        <p:spPr/>
        <p:txBody>
          <a:bodyPr/>
          <a:lstStyle/>
          <a:p>
            <a:fld id="{871D401C-43DA-401B-89A6-6A091ED23EDB}"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5</a:t>
            </a:fld>
            <a:endParaRPr lang="it-IT"/>
          </a:p>
        </p:txBody>
      </p:sp>
      <p:pic>
        <p:nvPicPr>
          <p:cNvPr id="15" name="Immagine 14" descr="sinodo10.jpg"/>
          <p:cNvPicPr>
            <a:picLocks noChangeAspect="1"/>
          </p:cNvPicPr>
          <p:nvPr/>
        </p:nvPicPr>
        <p:blipFill>
          <a:blip r:embed="rId4" cstate="print"/>
          <a:stretch>
            <a:fillRect/>
          </a:stretch>
        </p:blipFill>
        <p:spPr>
          <a:xfrm>
            <a:off x="179512" y="2924944"/>
            <a:ext cx="2787962" cy="1872208"/>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 calcmode="lin" valueType="num">
                                      <p:cBhvr>
                                        <p:cTn id="16" dur="500" fill="hold"/>
                                        <p:tgtEl>
                                          <p:spTgt spid="15"/>
                                        </p:tgtEl>
                                        <p:attrNameLst>
                                          <p:attrName>style.rotation</p:attrName>
                                        </p:attrNameLst>
                                      </p:cBhvr>
                                      <p:tavLst>
                                        <p:tav tm="0">
                                          <p:val>
                                            <p:fltVal val="360"/>
                                          </p:val>
                                        </p:tav>
                                        <p:tav tm="100000">
                                          <p:val>
                                            <p:fltVal val="0"/>
                                          </p:val>
                                        </p:tav>
                                      </p:tavLst>
                                    </p:anim>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2. Gesù Cristo sempre giovane (3)</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72816"/>
            <a:ext cx="5616624" cy="4247317"/>
          </a:xfrm>
          <a:prstGeom prst="rect">
            <a:avLst/>
          </a:prstGeom>
          <a:solidFill>
            <a:srgbClr val="3AE0E4"/>
          </a:solidFill>
          <a:ln w="25400">
            <a:solidFill>
              <a:srgbClr val="FF0000"/>
            </a:solidFill>
          </a:ln>
        </p:spPr>
        <p:txBody>
          <a:bodyPr wrap="square" rtlCol="0">
            <a:spAutoFit/>
          </a:bodyPr>
          <a:lstStyle/>
          <a:p>
            <a:r>
              <a:rPr lang="it-IT" b="1" dirty="0" smtClean="0"/>
              <a:t>«</a:t>
            </a:r>
            <a:r>
              <a:rPr lang="it-IT" b="1" i="1" dirty="0" smtClean="0"/>
              <a:t>Bisogna </a:t>
            </a:r>
            <a:r>
              <a:rPr lang="it-IT" b="1" i="1" dirty="0"/>
              <a:t>che</a:t>
            </a:r>
            <a:r>
              <a:rPr lang="it-IT" i="1" dirty="0"/>
              <a:t> </a:t>
            </a:r>
            <a:r>
              <a:rPr lang="it-IT" b="1" i="1" dirty="0"/>
              <a:t>la Chiesa non sia troppo concentrata su sé stessa, ma che rifletta soprattutto Gesù Cristo. Questo comporta che riconosca con umiltà che alcune cose concrete devono cambiare</a:t>
            </a:r>
            <a:r>
              <a:rPr lang="it-IT" b="1" dirty="0"/>
              <a:t>» </a:t>
            </a:r>
            <a:r>
              <a:rPr lang="it-IT" dirty="0" smtClean="0"/>
              <a:t>.</a:t>
            </a:r>
            <a:endParaRPr lang="it-IT" dirty="0"/>
          </a:p>
          <a:p>
            <a:endParaRPr lang="it-IT" b="1" dirty="0" smtClean="0"/>
          </a:p>
          <a:p>
            <a:r>
              <a:rPr lang="it-IT" b="1" dirty="0" smtClean="0"/>
              <a:t>Nell’Esortazione </a:t>
            </a:r>
            <a:r>
              <a:rPr lang="it-IT" b="1" dirty="0"/>
              <a:t>si riconosce che ci sono giovani i quali sentono la presenza della Chiesa «</a:t>
            </a:r>
            <a:r>
              <a:rPr lang="it-IT" b="1" i="1" dirty="0"/>
              <a:t>come fastidiosa e perfino irritante</a:t>
            </a:r>
            <a:r>
              <a:rPr lang="it-IT" dirty="0"/>
              <a:t>». Un atteggiamento che affonda le radici «</a:t>
            </a:r>
            <a:r>
              <a:rPr lang="it-IT" i="1" dirty="0"/>
              <a:t>anche in ragioni serie e rispettabili: gli scandali sessuali ed economici; l’impreparazione dei ministri ordinati che non sanno intercettare adeguatamente la sensibilità dei giovani;… il ruolo passivo assegnato ai giovani all’interno della comunità cristiana; la fatica della Chiesa di rendere ragione delle proprie posizioni dottrinali ed etiche di fronte alla società</a:t>
            </a:r>
            <a:r>
              <a:rPr lang="it-IT" dirty="0" smtClean="0"/>
              <a:t>».</a:t>
            </a:r>
            <a:endParaRPr lang="it-IT" dirty="0"/>
          </a:p>
        </p:txBody>
      </p:sp>
      <p:sp>
        <p:nvSpPr>
          <p:cNvPr id="12" name="Segnaposto data 11"/>
          <p:cNvSpPr>
            <a:spLocks noGrp="1"/>
          </p:cNvSpPr>
          <p:nvPr>
            <p:ph type="dt" sz="half" idx="10"/>
          </p:nvPr>
        </p:nvSpPr>
        <p:spPr/>
        <p:txBody>
          <a:bodyPr/>
          <a:lstStyle/>
          <a:p>
            <a:fld id="{ACCAD138-B017-4556-A105-92E6739ECBBC}"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6</a:t>
            </a:fld>
            <a:endParaRPr lang="it-IT"/>
          </a:p>
        </p:txBody>
      </p:sp>
      <p:pic>
        <p:nvPicPr>
          <p:cNvPr id="15" name="Immagine 14" descr="vatc2.jpg"/>
          <p:cNvPicPr>
            <a:picLocks noChangeAspect="1"/>
          </p:cNvPicPr>
          <p:nvPr/>
        </p:nvPicPr>
        <p:blipFill>
          <a:blip r:embed="rId4" cstate="print"/>
          <a:stretch>
            <a:fillRect/>
          </a:stretch>
        </p:blipFill>
        <p:spPr>
          <a:xfrm>
            <a:off x="6012160" y="2780928"/>
            <a:ext cx="2954003" cy="1728192"/>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 calcmode="lin" valueType="num">
                                      <p:cBhvr>
                                        <p:cTn id="16" dur="500" fill="hold"/>
                                        <p:tgtEl>
                                          <p:spTgt spid="15"/>
                                        </p:tgtEl>
                                        <p:attrNameLst>
                                          <p:attrName>style.rotation</p:attrName>
                                        </p:attrNameLst>
                                      </p:cBhvr>
                                      <p:tavLst>
                                        <p:tav tm="0">
                                          <p:val>
                                            <p:fltVal val="360"/>
                                          </p:val>
                                        </p:tav>
                                        <p:tav tm="100000">
                                          <p:val>
                                            <p:fltVal val="0"/>
                                          </p:val>
                                        </p:tav>
                                      </p:tavLst>
                                    </p:anim>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2. Gesù Cristo sempre giovane (4)</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051720" y="1772816"/>
            <a:ext cx="6840760" cy="4801314"/>
          </a:xfrm>
          <a:prstGeom prst="rect">
            <a:avLst/>
          </a:prstGeom>
          <a:solidFill>
            <a:srgbClr val="3AE0E4"/>
          </a:solidFill>
          <a:ln w="25400">
            <a:solidFill>
              <a:srgbClr val="FF0000"/>
            </a:solidFill>
          </a:ln>
        </p:spPr>
        <p:txBody>
          <a:bodyPr wrap="square" rtlCol="0">
            <a:spAutoFit/>
          </a:bodyPr>
          <a:lstStyle/>
          <a:p>
            <a:r>
              <a:rPr lang="it-IT" b="1" dirty="0" smtClean="0"/>
              <a:t>Ci sono giovani che «</a:t>
            </a:r>
            <a:r>
              <a:rPr lang="it-IT" b="1" i="1" dirty="0" smtClean="0"/>
              <a:t>chiedono una Chiesa che ascolti di più, che non stia continuamente a condannare il mondo. Non </a:t>
            </a:r>
            <a:r>
              <a:rPr lang="it-IT" b="1" i="1" dirty="0"/>
              <a:t>vogliono vedere una Chiesa silenziosa e timida, ma nemmeno sempre in guerra per due o tre temi che la ossessionano.</a:t>
            </a:r>
            <a:r>
              <a:rPr lang="it-IT" i="1" dirty="0"/>
              <a:t> </a:t>
            </a:r>
            <a:endParaRPr lang="it-IT" i="1" dirty="0" smtClean="0"/>
          </a:p>
          <a:p>
            <a:endParaRPr lang="it-IT" b="1" dirty="0" smtClean="0"/>
          </a:p>
          <a:p>
            <a:r>
              <a:rPr lang="it-IT" b="1" dirty="0" smtClean="0"/>
              <a:t>Una </a:t>
            </a:r>
            <a:r>
              <a:rPr lang="it-IT" b="1" dirty="0"/>
              <a:t>Chiesa «</a:t>
            </a:r>
            <a:r>
              <a:rPr lang="it-IT" b="1" i="1" dirty="0"/>
              <a:t>viva può reagire prestando attenzione alle legittime rivendicazioni delle donne</a:t>
            </a:r>
            <a:r>
              <a:rPr lang="it-IT" b="1" dirty="0"/>
              <a:t>», pur «</a:t>
            </a:r>
            <a:r>
              <a:rPr lang="it-IT" b="1" i="1" dirty="0"/>
              <a:t>non essendo d’accordo con tutto ciò che propongono alcuni gruppi femministi</a:t>
            </a:r>
            <a:r>
              <a:rPr lang="it-IT" b="1" dirty="0"/>
              <a:t>»</a:t>
            </a:r>
            <a:r>
              <a:rPr lang="it-IT" dirty="0"/>
              <a:t> </a:t>
            </a:r>
            <a:r>
              <a:rPr lang="it-IT" dirty="0" smtClean="0"/>
              <a:t>.</a:t>
            </a:r>
            <a:endParaRPr lang="it-IT" dirty="0"/>
          </a:p>
          <a:p>
            <a:endParaRPr lang="it-IT" dirty="0" smtClean="0"/>
          </a:p>
          <a:p>
            <a:r>
              <a:rPr lang="it-IT" b="1" dirty="0" smtClean="0"/>
              <a:t>Per </a:t>
            </a:r>
            <a:r>
              <a:rPr lang="it-IT" b="1" dirty="0"/>
              <a:t>Maria </a:t>
            </a:r>
            <a:r>
              <a:rPr lang="it-IT" dirty="0"/>
              <a:t>«</a:t>
            </a:r>
            <a:r>
              <a:rPr lang="it-IT" i="1" dirty="0"/>
              <a:t>le difficoltà non erano un motivo per dire “no”</a:t>
            </a:r>
            <a:r>
              <a:rPr lang="it-IT" dirty="0"/>
              <a:t>» e così mettendosi in gioco è diventata «</a:t>
            </a:r>
            <a:r>
              <a:rPr lang="it-IT" i="1" dirty="0"/>
              <a:t>l’</a:t>
            </a:r>
            <a:r>
              <a:rPr lang="it-IT" i="1" dirty="0" err="1"/>
              <a:t>influencer</a:t>
            </a:r>
            <a:r>
              <a:rPr lang="it-IT" i="1" dirty="0"/>
              <a:t> di Dio</a:t>
            </a:r>
            <a:r>
              <a:rPr lang="it-IT" dirty="0"/>
              <a:t>». </a:t>
            </a:r>
            <a:r>
              <a:rPr lang="it-IT" b="1" dirty="0"/>
              <a:t>Il cuore della Chiesa è anche pieno di giovani </a:t>
            </a:r>
            <a:r>
              <a:rPr lang="it-IT" b="1" dirty="0" smtClean="0"/>
              <a:t>santi:</a:t>
            </a:r>
            <a:r>
              <a:rPr lang="it-IT" dirty="0"/>
              <a:t> </a:t>
            </a:r>
            <a:r>
              <a:rPr lang="it-IT" dirty="0" smtClean="0"/>
              <a:t>san </a:t>
            </a:r>
            <a:r>
              <a:rPr lang="it-IT" dirty="0"/>
              <a:t>Sebastiano, san Francesco d’Assisi, santa Giovanna d’Arco, il beato martire Andrew </a:t>
            </a:r>
            <a:r>
              <a:rPr lang="it-IT" dirty="0" err="1"/>
              <a:t>Phû</a:t>
            </a:r>
            <a:r>
              <a:rPr lang="it-IT" dirty="0"/>
              <a:t> </a:t>
            </a:r>
            <a:r>
              <a:rPr lang="it-IT" dirty="0" err="1"/>
              <a:t>Yên</a:t>
            </a:r>
            <a:r>
              <a:rPr lang="it-IT" dirty="0"/>
              <a:t>, santa </a:t>
            </a:r>
            <a:r>
              <a:rPr lang="it-IT" dirty="0" err="1"/>
              <a:t>Kateri</a:t>
            </a:r>
            <a:r>
              <a:rPr lang="it-IT" dirty="0"/>
              <a:t> </a:t>
            </a:r>
            <a:r>
              <a:rPr lang="it-IT" dirty="0" err="1"/>
              <a:t>Tekakwitha</a:t>
            </a:r>
            <a:r>
              <a:rPr lang="it-IT" dirty="0"/>
              <a:t>, san Domenico Savio, santa Teresa del Gesù Bambino, il beato </a:t>
            </a:r>
            <a:r>
              <a:rPr lang="it-IT" dirty="0" err="1"/>
              <a:t>Ceferino</a:t>
            </a:r>
            <a:r>
              <a:rPr lang="it-IT" dirty="0"/>
              <a:t> </a:t>
            </a:r>
            <a:r>
              <a:rPr lang="it-IT" dirty="0" err="1"/>
              <a:t>Namuncurá</a:t>
            </a:r>
            <a:r>
              <a:rPr lang="it-IT" dirty="0"/>
              <a:t>, il beato Isidoro </a:t>
            </a:r>
            <a:r>
              <a:rPr lang="it-IT" dirty="0" err="1"/>
              <a:t>Bakanja</a:t>
            </a:r>
            <a:r>
              <a:rPr lang="it-IT" dirty="0"/>
              <a:t>, il beato Pier Giorgio </a:t>
            </a:r>
            <a:r>
              <a:rPr lang="it-IT" dirty="0" err="1"/>
              <a:t>Frassati</a:t>
            </a:r>
            <a:r>
              <a:rPr lang="it-IT" dirty="0"/>
              <a:t>, il beato Marcel Callo, la giovane beata Chiara Badano</a:t>
            </a:r>
            <a:r>
              <a:rPr lang="it-IT" dirty="0" smtClean="0"/>
              <a:t>.</a:t>
            </a:r>
            <a:endParaRPr lang="it-IT" dirty="0"/>
          </a:p>
        </p:txBody>
      </p:sp>
      <p:sp>
        <p:nvSpPr>
          <p:cNvPr id="12" name="Segnaposto data 11"/>
          <p:cNvSpPr>
            <a:spLocks noGrp="1"/>
          </p:cNvSpPr>
          <p:nvPr>
            <p:ph type="dt" sz="half" idx="10"/>
          </p:nvPr>
        </p:nvSpPr>
        <p:spPr/>
        <p:txBody>
          <a:bodyPr/>
          <a:lstStyle/>
          <a:p>
            <a:fld id="{E7514434-33D6-42FD-BAF0-E63176F53475}"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7</a:t>
            </a:fld>
            <a:endParaRPr lang="it-IT"/>
          </a:p>
        </p:txBody>
      </p:sp>
      <p:pic>
        <p:nvPicPr>
          <p:cNvPr id="16" name="Immagine 15" descr="frassati.jpg"/>
          <p:cNvPicPr>
            <a:picLocks noChangeAspect="1"/>
          </p:cNvPicPr>
          <p:nvPr/>
        </p:nvPicPr>
        <p:blipFill>
          <a:blip r:embed="rId4" cstate="print"/>
          <a:stretch>
            <a:fillRect/>
          </a:stretch>
        </p:blipFill>
        <p:spPr>
          <a:xfrm>
            <a:off x="110687" y="2780928"/>
            <a:ext cx="1804664" cy="2348076"/>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 calcmode="lin" valueType="num">
                                      <p:cBhvr>
                                        <p:cTn id="16" dur="500" fill="hold"/>
                                        <p:tgtEl>
                                          <p:spTgt spid="16"/>
                                        </p:tgtEl>
                                        <p:attrNameLst>
                                          <p:attrName>style.rotation</p:attrName>
                                        </p:attrNameLst>
                                      </p:cBhvr>
                                      <p:tavLst>
                                        <p:tav tm="0">
                                          <p:val>
                                            <p:fltVal val="360"/>
                                          </p:val>
                                        </p:tav>
                                        <p:tav tm="100000">
                                          <p:val>
                                            <p:fltVal val="0"/>
                                          </p:val>
                                        </p:tav>
                                      </p:tavLst>
                                    </p:anim>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3. Voi siete l’adesso di Dio (1)</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72816"/>
            <a:ext cx="6912768" cy="4801314"/>
          </a:xfrm>
          <a:prstGeom prst="rect">
            <a:avLst/>
          </a:prstGeom>
          <a:solidFill>
            <a:srgbClr val="3AE0E4"/>
          </a:solidFill>
          <a:ln w="25400">
            <a:solidFill>
              <a:srgbClr val="FF0000"/>
            </a:solidFill>
          </a:ln>
        </p:spPr>
        <p:txBody>
          <a:bodyPr wrap="square" rtlCol="0">
            <a:spAutoFit/>
          </a:bodyPr>
          <a:lstStyle/>
          <a:p>
            <a:r>
              <a:rPr lang="it-IT" b="1" dirty="0"/>
              <a:t>Non possiamo limitarci a </a:t>
            </a:r>
            <a:r>
              <a:rPr lang="it-IT" b="1" dirty="0" smtClean="0"/>
              <a:t>dire che </a:t>
            </a:r>
            <a:r>
              <a:rPr lang="it-IT" b="1" dirty="0"/>
              <a:t>«</a:t>
            </a:r>
            <a:r>
              <a:rPr lang="it-IT" b="1" i="1" dirty="0"/>
              <a:t>i giovani sono il futuro del mondo: sono il presente, lo stanno arricchendo con il loro contributo</a:t>
            </a:r>
            <a:r>
              <a:rPr lang="it-IT" b="1" dirty="0"/>
              <a:t>»</a:t>
            </a:r>
            <a:r>
              <a:rPr lang="it-IT" dirty="0"/>
              <a:t> </a:t>
            </a:r>
            <a:r>
              <a:rPr lang="it-IT" dirty="0" smtClean="0"/>
              <a:t>.</a:t>
            </a:r>
            <a:r>
              <a:rPr lang="it-IT" dirty="0"/>
              <a:t> </a:t>
            </a:r>
            <a:r>
              <a:rPr lang="it-IT" b="1" dirty="0"/>
              <a:t>Per questo bisogna ascoltarli</a:t>
            </a:r>
            <a:r>
              <a:rPr lang="it-IT" dirty="0"/>
              <a:t> anche se «</a:t>
            </a:r>
            <a:r>
              <a:rPr lang="it-IT" i="1" dirty="0"/>
              <a:t>prevale talora la tendenza a fornire risposte preconfezionate e ricette pronte, senza lasciar emergere le domande giovanili nella loro novità e coglierne la provocazione</a:t>
            </a:r>
            <a:r>
              <a:rPr lang="it-IT" dirty="0" smtClean="0"/>
              <a:t>».</a:t>
            </a:r>
            <a:endParaRPr lang="it-IT" dirty="0"/>
          </a:p>
          <a:p>
            <a:endParaRPr lang="it-IT" b="1" dirty="0" smtClean="0"/>
          </a:p>
          <a:p>
            <a:r>
              <a:rPr lang="it-IT" b="1" dirty="0" smtClean="0"/>
              <a:t>«</a:t>
            </a:r>
            <a:r>
              <a:rPr lang="it-IT" b="1" i="1" dirty="0"/>
              <a:t>Oggi noi adulti corriamo il rischio di fare </a:t>
            </a:r>
            <a:r>
              <a:rPr lang="it-IT" b="1" i="1" dirty="0" smtClean="0"/>
              <a:t>una lista </a:t>
            </a:r>
            <a:r>
              <a:rPr lang="it-IT" b="1" i="1" dirty="0"/>
              <a:t>di disastri, di difetti della gioventù del nostro </a:t>
            </a:r>
            <a:r>
              <a:rPr lang="it-IT" b="1" i="1" dirty="0" err="1"/>
              <a:t>tempo…</a:t>
            </a:r>
            <a:r>
              <a:rPr lang="it-IT" b="1" i="1" dirty="0"/>
              <a:t> Quale sarebbe il risultato di questo atteggiamento? Una distanza sempre maggiore</a:t>
            </a:r>
            <a:r>
              <a:rPr lang="it-IT" b="1" dirty="0"/>
              <a:t>»</a:t>
            </a:r>
            <a:r>
              <a:rPr lang="it-IT" dirty="0"/>
              <a:t> </a:t>
            </a:r>
            <a:r>
              <a:rPr lang="it-IT" dirty="0" smtClean="0"/>
              <a:t>. </a:t>
            </a:r>
          </a:p>
          <a:p>
            <a:endParaRPr lang="it-IT" dirty="0"/>
          </a:p>
          <a:p>
            <a:r>
              <a:rPr lang="it-IT" dirty="0" smtClean="0"/>
              <a:t>Chi </a:t>
            </a:r>
            <a:r>
              <a:rPr lang="it-IT" dirty="0"/>
              <a:t>è chiamato a essere padre, pastore e guida dei giovani dovrebbe </a:t>
            </a:r>
            <a:r>
              <a:rPr lang="it-IT" dirty="0" smtClean="0"/>
              <a:t>sapere «</a:t>
            </a:r>
            <a:r>
              <a:rPr lang="it-IT" i="1" dirty="0" smtClean="0"/>
              <a:t> </a:t>
            </a:r>
            <a:r>
              <a:rPr lang="it-IT" i="1" dirty="0"/>
              <a:t>individuare percorsi dove altri vedono solo muri, è il saper riconoscere possibilità dove altri vedono solo pericoli</a:t>
            </a:r>
            <a:r>
              <a:rPr lang="it-IT" b="1" i="1" dirty="0" smtClean="0"/>
              <a:t>. Il cuore di ogni giovane deve pertanto essere considerato “terra sacra</a:t>
            </a:r>
            <a:r>
              <a:rPr lang="it-IT" i="1" dirty="0" smtClean="0"/>
              <a:t>”</a:t>
            </a:r>
            <a:r>
              <a:rPr lang="it-IT" dirty="0" smtClean="0"/>
              <a:t>».</a:t>
            </a:r>
            <a:r>
              <a:rPr lang="it-IT" i="1" dirty="0" smtClean="0"/>
              <a:t> </a:t>
            </a:r>
            <a:r>
              <a:rPr lang="it-IT" dirty="0" smtClean="0"/>
              <a:t>Francesco </a:t>
            </a:r>
            <a:r>
              <a:rPr lang="it-IT" dirty="0"/>
              <a:t>invita inoltre a non generalizzare, perché </a:t>
            </a:r>
            <a:r>
              <a:rPr lang="it-IT" b="1" dirty="0"/>
              <a:t>«</a:t>
            </a:r>
            <a:r>
              <a:rPr lang="it-IT" b="1" i="1" dirty="0"/>
              <a:t>esiste una pluralità di mondi giovanili</a:t>
            </a:r>
            <a:r>
              <a:rPr lang="it-IT" b="1" dirty="0"/>
              <a:t>»</a:t>
            </a:r>
            <a:r>
              <a:rPr lang="it-IT" dirty="0"/>
              <a:t> </a:t>
            </a:r>
            <a:r>
              <a:rPr lang="it-IT" dirty="0" smtClean="0"/>
              <a:t>.</a:t>
            </a:r>
            <a:endParaRPr lang="it-IT" dirty="0"/>
          </a:p>
        </p:txBody>
      </p:sp>
      <p:sp>
        <p:nvSpPr>
          <p:cNvPr id="12" name="Segnaposto data 11"/>
          <p:cNvSpPr>
            <a:spLocks noGrp="1"/>
          </p:cNvSpPr>
          <p:nvPr>
            <p:ph type="dt" sz="half" idx="10"/>
          </p:nvPr>
        </p:nvSpPr>
        <p:spPr/>
        <p:txBody>
          <a:bodyPr/>
          <a:lstStyle/>
          <a:p>
            <a:fld id="{3D08C23A-1947-448A-B644-B14413AD7C2B}"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8</a:t>
            </a:fld>
            <a:endParaRPr lang="it-IT"/>
          </a:p>
        </p:txBody>
      </p:sp>
      <p:pic>
        <p:nvPicPr>
          <p:cNvPr id="16" name="Immagine 15" descr="savio.jpg"/>
          <p:cNvPicPr>
            <a:picLocks noChangeAspect="1"/>
          </p:cNvPicPr>
          <p:nvPr/>
        </p:nvPicPr>
        <p:blipFill>
          <a:blip r:embed="rId4" cstate="print"/>
          <a:stretch>
            <a:fillRect/>
          </a:stretch>
        </p:blipFill>
        <p:spPr>
          <a:xfrm>
            <a:off x="7236296" y="2564904"/>
            <a:ext cx="1743075" cy="2619375"/>
          </a:xfrm>
          <a:prstGeom prst="rect">
            <a:avLst/>
          </a:prstGeom>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 calcmode="lin" valueType="num">
                                      <p:cBhvr>
                                        <p:cTn id="16" dur="500" fill="hold"/>
                                        <p:tgtEl>
                                          <p:spTgt spid="16"/>
                                        </p:tgtEl>
                                        <p:attrNameLst>
                                          <p:attrName>style.rotation</p:attrName>
                                        </p:attrNameLst>
                                      </p:cBhvr>
                                      <p:tavLst>
                                        <p:tav tm="0">
                                          <p:val>
                                            <p:fltVal val="360"/>
                                          </p:val>
                                        </p:tav>
                                        <p:tav tm="100000">
                                          <p:val>
                                            <p:fltVal val="0"/>
                                          </p:val>
                                        </p:tav>
                                      </p:tavLst>
                                    </p:anim>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1000"/>
                                        <p:tgtEl>
                                          <p:spTgt spid="9">
                                            <p:txEl>
                                              <p:pRg st="0" end="0"/>
                                            </p:txEl>
                                          </p:spTgt>
                                        </p:tgtEl>
                                      </p:cBhvr>
                                    </p:animEffect>
                                    <p:anim calcmode="lin" valueType="num">
                                      <p:cBhvr>
                                        <p:cTn id="2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1000"/>
                                        <p:tgtEl>
                                          <p:spTgt spid="9">
                                            <p:txEl>
                                              <p:pRg st="2" end="2"/>
                                            </p:txEl>
                                          </p:spTgt>
                                        </p:tgtEl>
                                      </p:cBhvr>
                                    </p:animEffect>
                                    <p:anim calcmode="lin" valueType="num">
                                      <p:cBhvr>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188640"/>
            <a:ext cx="8458200" cy="792088"/>
          </a:xfrm>
        </p:spPr>
        <p:txBody>
          <a:bodyPr>
            <a:noAutofit/>
          </a:bodyPr>
          <a:lstStyle/>
          <a:p>
            <a:pPr algn="ctr"/>
            <a:r>
              <a:rPr lang="it-IT" sz="4800" b="1" dirty="0" smtClean="0">
                <a:solidFill>
                  <a:srgbClr val="FF0000"/>
                </a:solidFill>
              </a:rPr>
              <a:t>"</a:t>
            </a:r>
            <a:r>
              <a:rPr lang="it-IT" sz="4800" b="1" dirty="0" err="1" smtClean="0">
                <a:solidFill>
                  <a:srgbClr val="FF0000"/>
                </a:solidFill>
              </a:rPr>
              <a:t>Christus</a:t>
            </a:r>
            <a:r>
              <a:rPr lang="it-IT" sz="4800" b="1" dirty="0" smtClean="0">
                <a:solidFill>
                  <a:srgbClr val="FF0000"/>
                </a:solidFill>
              </a:rPr>
              <a:t> </a:t>
            </a:r>
            <a:r>
              <a:rPr lang="it-IT" sz="4800" b="1" dirty="0" err="1" smtClean="0">
                <a:solidFill>
                  <a:srgbClr val="FF0000"/>
                </a:solidFill>
              </a:rPr>
              <a:t>vivit</a:t>
            </a:r>
            <a:r>
              <a:rPr lang="it-IT" sz="4800" b="1" dirty="0" smtClean="0">
                <a:solidFill>
                  <a:srgbClr val="FF0000"/>
                </a:solidFill>
              </a:rPr>
              <a:t>"</a:t>
            </a:r>
            <a:endParaRPr lang="it-IT" sz="4800" dirty="0">
              <a:solidFill>
                <a:srgbClr val="FF0000"/>
              </a:solidFill>
            </a:endParaRPr>
          </a:p>
        </p:txBody>
      </p:sp>
      <p:pic>
        <p:nvPicPr>
          <p:cNvPr id="7" name="Immagine 6" descr="sinodo14.jpg"/>
          <p:cNvPicPr>
            <a:picLocks noChangeAspect="1"/>
          </p:cNvPicPr>
          <p:nvPr/>
        </p:nvPicPr>
        <p:blipFill>
          <a:blip r:embed="rId2" cstate="print"/>
          <a:stretch>
            <a:fillRect/>
          </a:stretch>
        </p:blipFill>
        <p:spPr>
          <a:xfrm>
            <a:off x="0" y="0"/>
            <a:ext cx="1542878" cy="1022995"/>
          </a:xfrm>
          <a:prstGeom prst="rect">
            <a:avLst/>
          </a:prstGeom>
          <a:ln w="25400">
            <a:solidFill>
              <a:srgbClr val="0070C0"/>
            </a:solidFill>
          </a:ln>
        </p:spPr>
      </p:pic>
      <p:pic>
        <p:nvPicPr>
          <p:cNvPr id="8" name="Immagine 7" descr="sinodo12.jpg"/>
          <p:cNvPicPr>
            <a:picLocks noChangeAspect="1"/>
          </p:cNvPicPr>
          <p:nvPr/>
        </p:nvPicPr>
        <p:blipFill>
          <a:blip r:embed="rId3" cstate="print"/>
          <a:stretch>
            <a:fillRect/>
          </a:stretch>
        </p:blipFill>
        <p:spPr>
          <a:xfrm>
            <a:off x="7529372" y="0"/>
            <a:ext cx="1614628" cy="1052737"/>
          </a:xfrm>
          <a:prstGeom prst="rect">
            <a:avLst/>
          </a:prstGeom>
          <a:ln w="25400">
            <a:solidFill>
              <a:srgbClr val="0070C0"/>
            </a:solidFill>
          </a:ln>
        </p:spPr>
      </p:pic>
      <p:sp>
        <p:nvSpPr>
          <p:cNvPr id="10" name="Sottotitolo 2"/>
          <p:cNvSpPr txBox="1">
            <a:spLocks/>
          </p:cNvSpPr>
          <p:nvPr/>
        </p:nvSpPr>
        <p:spPr>
          <a:xfrm>
            <a:off x="323528" y="980728"/>
            <a:ext cx="8458200" cy="720080"/>
          </a:xfrm>
          <a:prstGeom prst="rect">
            <a:avLst/>
          </a:prstGeom>
        </p:spPr>
        <p:txBody>
          <a:bodyPr vert="horz" anchor="b">
            <a:noAutofit/>
          </a:bodyPr>
          <a:lstStyle/>
          <a:p>
            <a:pPr lvl="0" algn="ctr">
              <a:spcBef>
                <a:spcPct val="20000"/>
              </a:spcBef>
              <a:buClr>
                <a:schemeClr val="accent1"/>
              </a:buClr>
              <a:buSzPct val="70000"/>
            </a:pPr>
            <a:r>
              <a:rPr lang="it-IT" sz="3200" b="1" dirty="0" smtClean="0">
                <a:solidFill>
                  <a:srgbClr val="0070C0"/>
                </a:solidFill>
              </a:rPr>
              <a:t>3. Voi siete l’adesso di Dio (2)</a:t>
            </a:r>
            <a:endParaRPr kumimoji="0" lang="it-IT" sz="3200" b="1" i="0" u="none" strike="noStrike" kern="1200" cap="none" spc="0" normalizeH="0" baseline="0" noProof="0" dirty="0">
              <a:ln>
                <a:noFill/>
              </a:ln>
              <a:solidFill>
                <a:srgbClr val="0070C0"/>
              </a:solidFill>
              <a:effectLst/>
              <a:uLnTx/>
              <a:uFillTx/>
              <a:latin typeface="+mn-lt"/>
              <a:ea typeface="+mn-ea"/>
              <a:cs typeface="+mn-cs"/>
            </a:endParaRPr>
          </a:p>
        </p:txBody>
      </p:sp>
      <p:sp>
        <p:nvSpPr>
          <p:cNvPr id="11" name="Titolo 6"/>
          <p:cNvSpPr>
            <a:spLocks noGrp="1"/>
          </p:cNvSpPr>
          <p:nvPr>
            <p:ph type="ctrTitle"/>
          </p:nvPr>
        </p:nvSpPr>
        <p:spPr>
          <a:xfrm>
            <a:off x="323528" y="1916832"/>
            <a:ext cx="4896544" cy="4248472"/>
          </a:xfrm>
        </p:spPr>
        <p:txBody>
          <a:bodyPr>
            <a:normAutofit/>
          </a:bodyPr>
          <a:lstStyle/>
          <a:p>
            <a:r>
              <a:rPr lang="it-IT" sz="2700" dirty="0" smtClean="0"/>
              <a:t/>
            </a:r>
            <a:br>
              <a:rPr lang="it-IT" sz="2700" dirty="0" smtClean="0"/>
            </a:br>
            <a:r>
              <a:rPr lang="it-IT" sz="1400" dirty="0" smtClean="0"/>
              <a:t/>
            </a:r>
            <a:br>
              <a:rPr lang="it-IT" sz="1400" dirty="0" smtClean="0"/>
            </a:br>
            <a:endParaRPr lang="it-IT" sz="1400" dirty="0"/>
          </a:p>
        </p:txBody>
      </p:sp>
      <p:sp>
        <p:nvSpPr>
          <p:cNvPr id="9" name="CasellaDiTesto 8"/>
          <p:cNvSpPr txBox="1"/>
          <p:nvPr/>
        </p:nvSpPr>
        <p:spPr>
          <a:xfrm>
            <a:off x="251520" y="1700808"/>
            <a:ext cx="8640960" cy="4247317"/>
          </a:xfrm>
          <a:prstGeom prst="rect">
            <a:avLst/>
          </a:prstGeom>
          <a:solidFill>
            <a:srgbClr val="3AE0E4"/>
          </a:solidFill>
          <a:ln w="25400">
            <a:solidFill>
              <a:srgbClr val="FF0000"/>
            </a:solidFill>
          </a:ln>
        </p:spPr>
        <p:txBody>
          <a:bodyPr wrap="square" rtlCol="0">
            <a:spAutoFit/>
          </a:bodyPr>
          <a:lstStyle/>
          <a:p>
            <a:r>
              <a:rPr lang="it-IT" b="1" dirty="0" smtClean="0"/>
              <a:t>Il </a:t>
            </a:r>
            <a:r>
              <a:rPr lang="it-IT" b="1" dirty="0"/>
              <a:t>Papa, ricorda i giovani che vivono in contesti di guerra, quelli sfruttati e vittime di rapimenti, criminalità organizzata, tratta di esseri umani, schiavitù e sfruttamento sessuale, stupri. E anche quelli che vivono perpetrando crimini e violenze</a:t>
            </a:r>
            <a:r>
              <a:rPr lang="it-IT" dirty="0"/>
              <a:t> </a:t>
            </a:r>
            <a:r>
              <a:rPr lang="it-IT" dirty="0" smtClean="0"/>
              <a:t>. </a:t>
            </a:r>
            <a:r>
              <a:rPr lang="it-IT" dirty="0"/>
              <a:t>«</a:t>
            </a:r>
            <a:r>
              <a:rPr lang="it-IT" i="1" dirty="0"/>
              <a:t>Molti giovani sono ideologizzati, strumentalizzati e </a:t>
            </a:r>
            <a:r>
              <a:rPr lang="it-IT" i="1" dirty="0" smtClean="0"/>
              <a:t>usati, diventano </a:t>
            </a:r>
            <a:r>
              <a:rPr lang="it-IT" i="1" dirty="0"/>
              <a:t>così facile preda di proposte disumanizzanti e dei piani distruttivi elaborati da gruppi politici o poteri economici</a:t>
            </a:r>
            <a:r>
              <a:rPr lang="it-IT" dirty="0" smtClean="0"/>
              <a:t>». </a:t>
            </a:r>
          </a:p>
          <a:p>
            <a:endParaRPr lang="it-IT" dirty="0"/>
          </a:p>
          <a:p>
            <a:r>
              <a:rPr lang="it-IT" b="1" dirty="0" smtClean="0"/>
              <a:t>Francesco </a:t>
            </a:r>
            <a:r>
              <a:rPr lang="it-IT" b="1" dirty="0"/>
              <a:t>cita adolescenti e giovani </a:t>
            </a:r>
            <a:r>
              <a:rPr lang="it-IT" dirty="0"/>
              <a:t>che «</a:t>
            </a:r>
            <a:r>
              <a:rPr lang="it-IT" i="1" dirty="0"/>
              <a:t>restano incinte e la piaga dell’aborto, così come la diffusione dell’HIV, le diverse forme di dipendenza (droghe, azzardo, pornografia, ecc.) e la situazione dei bambini e ragazzi di strada</a:t>
            </a:r>
            <a:r>
              <a:rPr lang="it-IT" dirty="0" smtClean="0"/>
              <a:t>», </a:t>
            </a:r>
            <a:r>
              <a:rPr lang="it-IT" dirty="0"/>
              <a:t>situazioni rese doppiamente dolorose e difficili per le donne. </a:t>
            </a:r>
            <a:endParaRPr lang="it-IT" dirty="0" smtClean="0"/>
          </a:p>
          <a:p>
            <a:endParaRPr lang="it-IT" b="1" dirty="0" smtClean="0"/>
          </a:p>
          <a:p>
            <a:r>
              <a:rPr lang="it-IT" b="1" dirty="0" smtClean="0"/>
              <a:t>«</a:t>
            </a:r>
            <a:r>
              <a:rPr lang="it-IT" b="1" i="1" dirty="0"/>
              <a:t>Non possiamo essere una Chiesa che non piange di fronte a questi drammi dei suoi figli giovani. Non dobbiamo mai farci l’</a:t>
            </a:r>
            <a:r>
              <a:rPr lang="it-IT" b="1" i="1" dirty="0" err="1"/>
              <a:t>abitudine</a:t>
            </a:r>
            <a:r>
              <a:rPr lang="it-IT" i="1" dirty="0" err="1"/>
              <a:t>…</a:t>
            </a:r>
            <a:r>
              <a:rPr lang="it-IT" i="1" dirty="0"/>
              <a:t> </a:t>
            </a:r>
            <a:r>
              <a:rPr lang="it-IT" dirty="0" smtClean="0"/>
              <a:t>Il </a:t>
            </a:r>
            <a:r>
              <a:rPr lang="it-IT" dirty="0"/>
              <a:t>Papa invita i giovani a imparare a piangere per i coetanei che stanno peggio di </a:t>
            </a:r>
            <a:r>
              <a:rPr lang="it-IT" dirty="0" smtClean="0"/>
              <a:t>loro.</a:t>
            </a:r>
            <a:endParaRPr lang="it-IT" dirty="0"/>
          </a:p>
        </p:txBody>
      </p:sp>
      <p:sp>
        <p:nvSpPr>
          <p:cNvPr id="12" name="Segnaposto data 11"/>
          <p:cNvSpPr>
            <a:spLocks noGrp="1"/>
          </p:cNvSpPr>
          <p:nvPr>
            <p:ph type="dt" sz="half" idx="10"/>
          </p:nvPr>
        </p:nvSpPr>
        <p:spPr/>
        <p:txBody>
          <a:bodyPr/>
          <a:lstStyle/>
          <a:p>
            <a:fld id="{E5674F7A-1A95-43D1-9AB6-56C3DE52C485}" type="datetime1">
              <a:rPr lang="it-IT" smtClean="0"/>
              <a:pPr/>
              <a:t>17/09/2019</a:t>
            </a:fld>
            <a:endParaRPr lang="it-IT"/>
          </a:p>
        </p:txBody>
      </p:sp>
      <p:sp>
        <p:nvSpPr>
          <p:cNvPr id="13" name="Segnaposto numero diapositiva 12"/>
          <p:cNvSpPr>
            <a:spLocks noGrp="1"/>
          </p:cNvSpPr>
          <p:nvPr>
            <p:ph type="sldNum" sz="quarter" idx="12"/>
          </p:nvPr>
        </p:nvSpPr>
        <p:spPr/>
        <p:txBody>
          <a:bodyPr/>
          <a:lstStyle/>
          <a:p>
            <a:fld id="{AF449E2C-DD02-4434-9323-91FDEB38365B}" type="slidenum">
              <a:rPr lang="it-IT" smtClean="0"/>
              <a:pPr/>
              <a:t>9</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1000"/>
                                        <p:tgtEl>
                                          <p:spTgt spid="9">
                                            <p:txEl>
                                              <p:pRg st="4" end="4"/>
                                            </p:txEl>
                                          </p:spTgt>
                                        </p:tgtEl>
                                      </p:cBhvr>
                                    </p:animEffect>
                                    <p:anim calcmode="lin" valueType="num">
                                      <p:cBhvr>
                                        <p:cTn id="29"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er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428</TotalTime>
  <Words>2277</Words>
  <Application>Microsoft Office PowerPoint</Application>
  <PresentationFormat>Presentazione su schermo (4:3)</PresentationFormat>
  <Paragraphs>315</Paragraphs>
  <Slides>32</Slides>
  <Notes>0</Notes>
  <HiddenSlides>0</HiddenSlides>
  <MMClips>0</MMClips>
  <ScaleCrop>false</ScaleCrop>
  <HeadingPairs>
    <vt:vector size="4" baseType="variant">
      <vt:variant>
        <vt:lpstr>Tema</vt:lpstr>
      </vt:variant>
      <vt:variant>
        <vt:i4>1</vt:i4>
      </vt:variant>
      <vt:variant>
        <vt:lpstr>Titoli diapositive</vt:lpstr>
      </vt:variant>
      <vt:variant>
        <vt:i4>32</vt:i4>
      </vt:variant>
    </vt:vector>
  </HeadingPairs>
  <TitlesOfParts>
    <vt:vector size="33" baseType="lpstr">
      <vt:lpstr>Terra</vt:lpstr>
      <vt:lpstr> Sinodo dei giovani  (roma - ottobre 2018)</vt:lpstr>
      <vt:lpstr>1. Che cosa dice la Parola di Dio sui giovani? 2. Gesù Cristo sempre giovane 3. Voi siete l’adesso di Dio 4. Il grande annuncio per tutti i giovani 5. Percorsi di gioventù 6. Giovani con radici 7. La pastorale dei giovani 8. La vocazione 9. Il discernimento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Diapositiva 31</vt:lpstr>
      <vt:lpstr>Diapositiva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Cristus vivit</dc:title>
  <dc:creator>Francesco Cannizzaro</dc:creator>
  <cp:lastModifiedBy>Master</cp:lastModifiedBy>
  <cp:revision>49</cp:revision>
  <dcterms:created xsi:type="dcterms:W3CDTF">2019-04-02T12:21:00Z</dcterms:created>
  <dcterms:modified xsi:type="dcterms:W3CDTF">2019-09-17T08:52:49Z</dcterms:modified>
</cp:coreProperties>
</file>